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43"/>
  </p:notesMasterIdLst>
  <p:sldIdLst>
    <p:sldId id="257" r:id="rId2"/>
    <p:sldId id="263" r:id="rId3"/>
    <p:sldId id="264" r:id="rId4"/>
    <p:sldId id="262" r:id="rId5"/>
    <p:sldId id="266" r:id="rId6"/>
    <p:sldId id="267" r:id="rId7"/>
    <p:sldId id="265" r:id="rId8"/>
    <p:sldId id="269" r:id="rId9"/>
    <p:sldId id="308" r:id="rId10"/>
    <p:sldId id="298" r:id="rId11"/>
    <p:sldId id="274" r:id="rId12"/>
    <p:sldId id="281" r:id="rId13"/>
    <p:sldId id="300" r:id="rId14"/>
    <p:sldId id="309" r:id="rId15"/>
    <p:sldId id="320" r:id="rId16"/>
    <p:sldId id="319" r:id="rId17"/>
    <p:sldId id="304" r:id="rId18"/>
    <p:sldId id="302" r:id="rId19"/>
    <p:sldId id="275" r:id="rId20"/>
    <p:sldId id="292" r:id="rId21"/>
    <p:sldId id="297" r:id="rId22"/>
    <p:sldId id="311" r:id="rId23"/>
    <p:sldId id="306" r:id="rId24"/>
    <p:sldId id="293" r:id="rId25"/>
    <p:sldId id="307" r:id="rId26"/>
    <p:sldId id="294" r:id="rId27"/>
    <p:sldId id="323" r:id="rId28"/>
    <p:sldId id="295" r:id="rId29"/>
    <p:sldId id="321" r:id="rId30"/>
    <p:sldId id="322" r:id="rId31"/>
    <p:sldId id="276" r:id="rId32"/>
    <p:sldId id="296" r:id="rId33"/>
    <p:sldId id="316" r:id="rId34"/>
    <p:sldId id="314" r:id="rId35"/>
    <p:sldId id="324" r:id="rId36"/>
    <p:sldId id="325" r:id="rId37"/>
    <p:sldId id="283" r:id="rId38"/>
    <p:sldId id="284" r:id="rId39"/>
    <p:sldId id="291" r:id="rId40"/>
    <p:sldId id="285" r:id="rId41"/>
    <p:sldId id="261" r:id="rId42"/>
  </p:sldIdLst>
  <p:sldSz cx="18288000" cy="102870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Roboto Medium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8" y="6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db9aa76f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db9aa76f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9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-46812" y="12650"/>
            <a:ext cx="1565755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62000"/>
          </a:blip>
          <a:srcRect/>
          <a:stretch/>
        </p:blipFill>
        <p:spPr>
          <a:xfrm>
            <a:off x="-46799" y="12650"/>
            <a:ext cx="164198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00" y="537599"/>
            <a:ext cx="3693600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23423" y="1489150"/>
            <a:ext cx="124287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sz="10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24287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5277945" y="50401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3250" y="111925"/>
            <a:ext cx="2630775" cy="65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">
  <p:cSld name="BLANK_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 amt="25000"/>
          </a:blip>
          <a:srcRect b="1910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15277945" y="50401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03250" y="111925"/>
            <a:ext cx="2630775" cy="65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NK_2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03250" y="111932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15277945" y="50401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2">
            <a:alphaModFix/>
          </a:blip>
          <a:srcRect l="7798" t="4581" r="7806" b="305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5277945" y="50401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03250" y="111925"/>
            <a:ext cx="2630775" cy="65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 1">
  <p:cSld name="BLANK_1_1_1_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50" y="263707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78245" y="655793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195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00" y="477657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/>
        </p:nvSpPr>
        <p:spPr>
          <a:xfrm>
            <a:off x="623390" y="869743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l="3615" r="3438" b="80571"/>
          <a:stretch/>
        </p:blipFill>
        <p:spPr>
          <a:xfrm flipH="1">
            <a:off x="4" y="0"/>
            <a:ext cx="18299296" cy="1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4425" y="553557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14974415" y="945643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3400" y="4266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623400" y="1998600"/>
            <a:ext cx="17041200" cy="7139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l="3615" r="3438" b="80571"/>
          <a:stretch/>
        </p:blipFill>
        <p:spPr>
          <a:xfrm flipH="1">
            <a:off x="4" y="0"/>
            <a:ext cx="18299296" cy="19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4425" y="553557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14974415" y="945643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623400" y="1998600"/>
            <a:ext cx="5616000" cy="724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23400" y="1825"/>
            <a:ext cx="81033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59645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59645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l="3615" r="3438" b="85272"/>
          <a:stretch/>
        </p:blipFill>
        <p:spPr>
          <a:xfrm flipH="1">
            <a:off x="0" y="0"/>
            <a:ext cx="18299300" cy="15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sldNum" idx="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4425" y="276782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/>
        </p:nvSpPr>
        <p:spPr>
          <a:xfrm>
            <a:off x="14974415" y="66886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195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0" y="1200"/>
            <a:ext cx="9144000" cy="10287000"/>
          </a:xfrm>
          <a:prstGeom prst="rect">
            <a:avLst/>
          </a:prstGeom>
          <a:solidFill>
            <a:srgbClr val="FFFFFF">
              <a:alpha val="5417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651825" y="24916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0"/>
              <a:buNone/>
              <a:defRPr sz="8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1"/>
          </p:nvPr>
        </p:nvSpPr>
        <p:spPr>
          <a:xfrm>
            <a:off x="9651825" y="56314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735000" y="144960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>
                <a:solidFill>
                  <a:schemeClr val="dk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>
                <a:solidFill>
                  <a:schemeClr val="dk1"/>
                </a:solidFill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 amt="10000"/>
          </a:blip>
          <a:srcRect l="7798" t="4581" r="7806" b="305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 amt="50000"/>
          </a:blip>
          <a:srcRect l="5004" t="2241" r="4995" b="775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0"/>
              <a:buNone/>
              <a:defRPr sz="2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marL="914400" lvl="1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marL="1371600" lvl="2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marL="1828800" lvl="3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marL="2286000" lvl="4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marL="2743200" lvl="5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marL="3200400" lvl="6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marL="3657600" lvl="7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marL="4114800" lvl="8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3250" y="111932"/>
            <a:ext cx="2630775" cy="6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/>
        </p:nvSpPr>
        <p:spPr>
          <a:xfrm>
            <a:off x="15277945" y="504018"/>
            <a:ext cx="27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Coding Boot Camp 2022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t="28727" b="29019"/>
          <a:stretch/>
        </p:blipFill>
        <p:spPr>
          <a:xfrm>
            <a:off x="5650" y="9499800"/>
            <a:ext cx="18288000" cy="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yscripter/python4delphi/tree/master/Demo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quotes.toscrape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blogs.embarcadero.com/what-is-the-best-web-scraping-library-for-development-on-window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mbarcadero.com/how-to-make-powerful-data-visualizations-with-matplotlib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mbarcadero.com/how-to-make-a-state-of-the-art-deep-learning-app-with-fasta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mbarcadero.com/10-unsupervised-machine-learning-algorithms-what-are-they-and-how-to-create-the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embarcadero.com/what-is-the-best-graphs-and-network-visualization-tool-on-window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embarcadero.com/author/hmazizul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mbarcadero.com/how-to-make-powerful-data-visualizations-with-matplotlib/" TargetMode="External"/><Relationship Id="rId2" Type="http://schemas.openxmlformats.org/officeDocument/2006/relationships/hyperlink" Target="https://blogs.embarcadero.com/what-is-the-best-web-scraping-library-for-development-on-window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embarcadero.com/how-to-make-a-state-of-the-art-deep-learning-app-with-fastai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mbarcadero.com/what-is-the-best-graphs-and-network-visualization-tool-on-windows/" TargetMode="External"/><Relationship Id="rId2" Type="http://schemas.openxmlformats.org/officeDocument/2006/relationships/hyperlink" Target="https://blogs.embarcadero.com/10-unsupervised-machine-learning-algorithms-what-are-they-and-how-to-create-the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hongui.org/powerful-data-analysis-and-manipulation-using-pandas-library-in-a-delphi-windows-app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gui.org/build-a-machine-learning-solutions-with-scikit-learn-library-in-a-delphi-windows-app/" TargetMode="External"/><Relationship Id="rId2" Type="http://schemas.openxmlformats.org/officeDocument/2006/relationships/hyperlink" Target="https://pythongui.org/learn-to-work-with-real-world-graphics-using-the-python-matplotlib-library-in-a-delphi-windows-app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hongui.org/draw-visually-stunning-networks-in-your-python-gui-app-using-networkx-python-librar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0r80fxZWPI" TargetMode="External"/><Relationship Id="rId2" Type="http://schemas.openxmlformats.org/officeDocument/2006/relationships/hyperlink" Target="https://pythongui.org/learn-to-build-a-gui-for-these-10-ultimate-python-ai-librari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yscripter/python4delphi/tree/master/Demos" TargetMode="External"/><Relationship Id="rId5" Type="http://schemas.openxmlformats.org/officeDocument/2006/relationships/hyperlink" Target="https://www.youtube.com/watch?v=hjY6lBgrHhM&amp;t=10s" TargetMode="External"/><Relationship Id="rId4" Type="http://schemas.openxmlformats.org/officeDocument/2006/relationships/hyperlink" Target="https://www.youtube.com/watch?v=IJB-Hx_Gi1M&amp;t=371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Y6lBgrHhM" TargetMode="External"/><Relationship Id="rId2" Type="http://schemas.openxmlformats.org/officeDocument/2006/relationships/hyperlink" Target="https://www.embarcadero.com/products/rad-studio/start-for-fre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-46812" y="12650"/>
            <a:ext cx="1565755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-46812" y="12650"/>
            <a:ext cx="1565755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5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34500" y="1931050"/>
            <a:ext cx="11543400" cy="567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lt1"/>
                </a:solidFill>
              </a:rPr>
              <a:t>Using Python Libraries from Delphi</a:t>
            </a:r>
            <a:endParaRPr sz="10000" dirty="0">
              <a:solidFill>
                <a:schemeClr val="lt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200" y="537599"/>
            <a:ext cx="3693600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634500" y="8424550"/>
            <a:ext cx="760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learndelphi.org/boot-camp-2022</a:t>
            </a:r>
            <a:endParaRPr sz="20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Google Shape;138;p21">
            <a:extLst>
              <a:ext uri="{FF2B5EF4-FFF2-40B4-BE49-F238E27FC236}">
                <a16:creationId xmlns:a16="http://schemas.microsoft.com/office/drawing/2014/main" id="{5D67AF69-2F63-34D3-D090-AEAF848017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61726" y="7658380"/>
            <a:ext cx="4167025" cy="67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Muhammad Azizul Hakim</a:t>
            </a:r>
          </a:p>
        </p:txBody>
      </p:sp>
      <p:pic>
        <p:nvPicPr>
          <p:cNvPr id="17" name="Picture 1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EE9B5E94-F123-A00E-D1DA-C90912BE4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6251" y="4838957"/>
            <a:ext cx="2837977" cy="2837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B68D27-EDDB-5D71-6575-88E96AE45119}"/>
              </a:ext>
            </a:extLst>
          </p:cNvPr>
          <p:cNvSpPr txBox="1"/>
          <p:nvPr/>
        </p:nvSpPr>
        <p:spPr>
          <a:xfrm>
            <a:off x="11619096" y="8201104"/>
            <a:ext cx="92522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</a:rPr>
              <a:t>Embarcadero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</a:rPr>
              <a:t>Python Technical Blog Writer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7C35-FCCD-5005-6EC9-46EAFC99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Idea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CEFE9-7894-85C7-581F-1F317F4E5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2169168"/>
            <a:ext cx="10959000" cy="6968532"/>
          </a:xfrm>
        </p:spPr>
        <p:txBody>
          <a:bodyPr>
            <a:normAutofit/>
          </a:bodyPr>
          <a:lstStyle/>
          <a:p>
            <a:r>
              <a:rPr lang="en-US" dirty="0"/>
              <a:t>To extend the existing Python4Delphi Demos</a:t>
            </a:r>
          </a:p>
          <a:p>
            <a:r>
              <a:rPr lang="en-US" dirty="0"/>
              <a:t>Browse the existing demo here: </a:t>
            </a:r>
            <a:r>
              <a:rPr lang="en-US" dirty="0">
                <a:hlinkClick r:id="rId2"/>
              </a:rPr>
              <a:t>https://github.com/pyscripter/python4delphi/tree/master/Demos</a:t>
            </a:r>
            <a:r>
              <a:rPr lang="en-US" dirty="0"/>
              <a:t> (shown right: Example of Demo 01)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What I’ve achieved in this first iteration:</a:t>
            </a:r>
          </a:p>
          <a:p>
            <a:pPr lvl="1"/>
            <a:r>
              <a:rPr lang="en-US" dirty="0"/>
              <a:t>All Python code is hidden/set up at the back-end.</a:t>
            </a:r>
          </a:p>
          <a:p>
            <a:pPr lvl="1"/>
            <a:r>
              <a:rPr lang="en-US" dirty="0"/>
              <a:t>Image and table output are shown inside the GUI. </a:t>
            </a:r>
          </a:p>
          <a:p>
            <a:pPr lvl="1"/>
            <a:r>
              <a:rPr lang="en-US" dirty="0"/>
              <a:t>Interchangeable between Python version &amp; distributions (regular Python vs Anaconda distributions) to avoid complicated conflicts for some Python libs.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65D1-42D9-7F3C-0073-7D057A5E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600" y="2169168"/>
            <a:ext cx="5842000" cy="67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CAE8-3DAD-0A90-3F78-2057FA4E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212250"/>
            <a:ext cx="17041200" cy="3680550"/>
          </a:xfrm>
        </p:spPr>
        <p:txBody>
          <a:bodyPr>
            <a:normAutofit/>
          </a:bodyPr>
          <a:lstStyle/>
          <a:p>
            <a:r>
              <a:rPr lang="en-US" sz="10000" b="1" dirty="0">
                <a:solidFill>
                  <a:schemeClr val="lt1"/>
                </a:solidFill>
              </a:rPr>
              <a:t>Demo 01: Scrapy4D</a:t>
            </a:r>
            <a:endParaRPr lang="en-ID" sz="1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EE616-DAA1-741D-4441-E87A8FE7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9" y="3497297"/>
            <a:ext cx="2342173" cy="2342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20C8B-D4A6-8BE3-6061-EFB3098C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00" y="5632923"/>
            <a:ext cx="4435983" cy="13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8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141168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What is Scrapy?</a:t>
            </a:r>
          </a:p>
          <a:p>
            <a:r>
              <a:rPr lang="en-US" sz="4400" dirty="0"/>
              <a:t>Scrapy is a fast high-level web crawling and web scraping framework</a:t>
            </a:r>
          </a:p>
          <a:p>
            <a:r>
              <a:rPr lang="en-US" sz="4400" dirty="0"/>
              <a:t>used to crawl websites and extract structured data from their pages. </a:t>
            </a:r>
          </a:p>
          <a:p>
            <a:r>
              <a:rPr lang="en-US" sz="4400" dirty="0"/>
              <a:t>It can be used for a wide range of purposes: From data mining to monitoring and automated testing.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A05A89-E9A9-9EFE-D09E-88875BB62A62}"/>
              </a:ext>
            </a:extLst>
          </p:cNvPr>
          <p:cNvSpPr txBox="1">
            <a:spLocks/>
          </p:cNvSpPr>
          <p:nvPr/>
        </p:nvSpPr>
        <p:spPr>
          <a:xfrm>
            <a:off x="623400" y="2160104"/>
            <a:ext cx="10029600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b="1" dirty="0"/>
              <a:t>List of components used in the Scrapy4D demo app:</a:t>
            </a:r>
          </a:p>
          <a:p>
            <a:pPr marL="0" indent="0">
              <a:buFont typeface="Arial"/>
              <a:buNone/>
            </a:pPr>
            <a:r>
              <a:rPr lang="en-ID" sz="2600" dirty="0"/>
              <a:t>1. </a:t>
            </a:r>
            <a:r>
              <a:rPr lang="en-ID" sz="2600" dirty="0" err="1"/>
              <a:t>TPythonEngine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2. </a:t>
            </a:r>
            <a:r>
              <a:rPr lang="en-ID" sz="2600" dirty="0" err="1"/>
              <a:t>TPythonModule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3. </a:t>
            </a:r>
            <a:r>
              <a:rPr lang="en-ID" sz="2600" dirty="0" err="1"/>
              <a:t>TPythonType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4. </a:t>
            </a:r>
            <a:r>
              <a:rPr lang="en-ID" sz="2600" dirty="0" err="1"/>
              <a:t>TPythonVersions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5. </a:t>
            </a:r>
            <a:r>
              <a:rPr lang="en-ID" sz="2600" dirty="0" err="1"/>
              <a:t>TPythonGUIInputOutput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6. </a:t>
            </a:r>
            <a:r>
              <a:rPr lang="en-ID" sz="2600" dirty="0" err="1"/>
              <a:t>TMemo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7. </a:t>
            </a:r>
            <a:r>
              <a:rPr lang="en-ID" sz="2600" dirty="0" err="1"/>
              <a:t>TOpenDialog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8. </a:t>
            </a:r>
            <a:r>
              <a:rPr lang="en-ID" sz="2600" dirty="0" err="1"/>
              <a:t>TSaveDialog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9. </a:t>
            </a:r>
            <a:r>
              <a:rPr lang="en-ID" sz="2600" dirty="0" err="1"/>
              <a:t>TSplitter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10. </a:t>
            </a:r>
            <a:r>
              <a:rPr lang="en-ID" sz="2600" dirty="0" err="1"/>
              <a:t>TPanel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11. </a:t>
            </a:r>
            <a:r>
              <a:rPr lang="en-ID" sz="2600" dirty="0" err="1"/>
              <a:t>TLabel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12. </a:t>
            </a:r>
            <a:r>
              <a:rPr lang="en-ID" sz="2600" dirty="0" err="1"/>
              <a:t>TComboBox</a:t>
            </a:r>
            <a:endParaRPr lang="en-ID" sz="2600" dirty="0"/>
          </a:p>
          <a:p>
            <a:pPr marL="0" indent="0">
              <a:buFont typeface="Arial"/>
              <a:buNone/>
            </a:pPr>
            <a:r>
              <a:rPr lang="en-ID" sz="2600" dirty="0"/>
              <a:t>13. </a:t>
            </a:r>
            <a:r>
              <a:rPr lang="en-ID" sz="2600" dirty="0" err="1"/>
              <a:t>TButton</a:t>
            </a:r>
            <a:endParaRPr lang="en-ID" sz="2600" dirty="0"/>
          </a:p>
          <a:p>
            <a:pPr marL="0" indent="0">
              <a:buFont typeface="Arial"/>
              <a:buNone/>
            </a:pPr>
            <a:endParaRPr lang="en-ID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359B1-3C68-98EA-AE39-5432ECE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99" y="2511059"/>
            <a:ext cx="6890583" cy="61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FFED94-0551-E0CF-8D4C-F9FE098A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704" y="2166724"/>
            <a:ext cx="12748591" cy="67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1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0C12ED-1A5F-CEA6-2F5C-B54B0630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38" y="2129272"/>
            <a:ext cx="12834124" cy="68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7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F95800-B970-12BA-F1C1-41A286160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37" y="2174298"/>
            <a:ext cx="17343925" cy="6976000"/>
          </a:xfrm>
        </p:spPr>
        <p:txBody>
          <a:bodyPr>
            <a:noAutofit/>
          </a:bodyPr>
          <a:lstStyle/>
          <a:p>
            <a:r>
              <a:rPr lang="en-US" sz="4000" dirty="0"/>
              <a:t>Set up these paths to your Environment Variable, for Anaconda Python: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C:/Users/YOUR_USERNAME/Anaconda3/Lib/site-packages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C:/Users/YOUR_USERNAME/Anaconda3/Lib/site-packages/scrapy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C:/Users/YOUR_USERNAME/Anaconda3/Library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C:/Users/YOUR_USERNAME/Anaconda3/Library/bin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C:/Users/YOUR_USERNAME/Anaconda3/Library/mingw-w64/bin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C:/Users/YOUR_USERNAME/Anaconda3/pkgs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C:/Users/YOUR_USERNAME/Anaconda3/Scripts</a:t>
            </a:r>
            <a:endParaRPr lang="en-ID" sz="3500" dirty="0"/>
          </a:p>
        </p:txBody>
      </p:sp>
    </p:spTree>
    <p:extLst>
      <p:ext uri="{BB962C8B-B14F-4D97-AF65-F5344CB8AC3E}">
        <p14:creationId xmlns:p14="http://schemas.microsoft.com/office/powerpoint/2010/main" val="420771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A05A89-E9A9-9EFE-D09E-88875BB62A62}"/>
              </a:ext>
            </a:extLst>
          </p:cNvPr>
          <p:cNvSpPr txBox="1">
            <a:spLocks/>
          </p:cNvSpPr>
          <p:nvPr/>
        </p:nvSpPr>
        <p:spPr>
          <a:xfrm>
            <a:off x="623400" y="2027582"/>
            <a:ext cx="8997678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000" b="1" dirty="0"/>
              <a:t>What Scrapy4D Demo do?</a:t>
            </a:r>
          </a:p>
          <a:p>
            <a:r>
              <a:rPr lang="en-ID" sz="3000" dirty="0"/>
              <a:t>Import the scrapy library and run the basic example, by executing the “scrapyApp.py” on the backend </a:t>
            </a:r>
          </a:p>
          <a:p>
            <a:r>
              <a:rPr lang="en-ID" sz="3000" dirty="0"/>
              <a:t>Scraping quotes from </a:t>
            </a:r>
            <a:r>
              <a:rPr lang="en-ID" sz="3000" dirty="0">
                <a:hlinkClick r:id="rId3"/>
              </a:rPr>
              <a:t>quotes.toscrape.com</a:t>
            </a:r>
            <a:endParaRPr lang="en-ID" sz="3000" dirty="0"/>
          </a:p>
          <a:p>
            <a:r>
              <a:rPr lang="en-ID" sz="3000" dirty="0"/>
              <a:t>Scraping titles and URLs from multiple Wikipedia pages at once</a:t>
            </a:r>
          </a:p>
          <a:p>
            <a:r>
              <a:rPr lang="en-US" sz="3000" dirty="0"/>
              <a:t>Scraping all Google Scholar search results, for “machine learning” query search</a:t>
            </a:r>
          </a:p>
          <a:p>
            <a:r>
              <a:rPr lang="en-US" sz="3000" dirty="0"/>
              <a:t>Read more: </a:t>
            </a:r>
            <a:r>
              <a:rPr lang="en-US" sz="3000" dirty="0">
                <a:hlinkClick r:id="rId4"/>
              </a:rPr>
              <a:t>https://blogs.embarcadero.com/what-is-the-best-web-scraping-library-for-development-on-windows/</a:t>
            </a:r>
            <a:endParaRPr lang="en-ID" sz="3000" dirty="0"/>
          </a:p>
          <a:p>
            <a:endParaRPr lang="en-ID" sz="3000" dirty="0"/>
          </a:p>
          <a:p>
            <a:pPr marL="0" indent="0">
              <a:buFont typeface="Arial"/>
              <a:buNone/>
            </a:pPr>
            <a:endParaRPr lang="en-ID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3D0E9-0204-8215-265A-84A01A37D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3687" y="2511058"/>
            <a:ext cx="6970095" cy="61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8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924E4-EA32-3B93-C340-04D66A72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" y="302995"/>
            <a:ext cx="4079875" cy="13926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A05A89-E9A9-9EFE-D09E-88875BB62A62}"/>
              </a:ext>
            </a:extLst>
          </p:cNvPr>
          <p:cNvSpPr txBox="1">
            <a:spLocks/>
          </p:cNvSpPr>
          <p:nvPr/>
        </p:nvSpPr>
        <p:spPr>
          <a:xfrm>
            <a:off x="623400" y="2160104"/>
            <a:ext cx="9257200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What Next?</a:t>
            </a:r>
          </a:p>
          <a:p>
            <a:r>
              <a:rPr lang="en-US" dirty="0"/>
              <a:t>Save the output to JSON, instead of only printing it on </a:t>
            </a:r>
            <a:r>
              <a:rPr lang="en-US" dirty="0" err="1"/>
              <a:t>TMemo</a:t>
            </a:r>
            <a:r>
              <a:rPr lang="en-US" dirty="0"/>
              <a:t> </a:t>
            </a:r>
          </a:p>
          <a:p>
            <a:r>
              <a:rPr lang="en-US" dirty="0"/>
              <a:t>For some scenario, we want to save the output into CSV instead of JSON</a:t>
            </a:r>
          </a:p>
          <a:p>
            <a:r>
              <a:rPr lang="en-US" dirty="0"/>
              <a:t>And show the output in </a:t>
            </a:r>
            <a:r>
              <a:rPr lang="en-US" dirty="0" err="1"/>
              <a:t>TStringGrid</a:t>
            </a:r>
            <a:r>
              <a:rPr lang="en-US" dirty="0"/>
              <a:t>, instead of </a:t>
            </a:r>
            <a:r>
              <a:rPr lang="en-US" dirty="0" err="1"/>
              <a:t>Tmemo</a:t>
            </a:r>
            <a:endParaRPr lang="en-US" dirty="0"/>
          </a:p>
          <a:p>
            <a:r>
              <a:rPr lang="en-US" dirty="0"/>
              <a:t>Add NLP capabilities to the GUI</a:t>
            </a:r>
          </a:p>
          <a:p>
            <a:r>
              <a:rPr lang="en-US" dirty="0"/>
              <a:t>Your suggestions!  </a:t>
            </a:r>
            <a:endParaRPr lang="en-ID" dirty="0"/>
          </a:p>
          <a:p>
            <a:pPr marL="0" indent="0">
              <a:buFont typeface="Arial"/>
              <a:buNone/>
            </a:pPr>
            <a:endParaRPr lang="en-ID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359B1-3C68-98EA-AE39-5432ECEE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99" y="2511059"/>
            <a:ext cx="6890583" cy="61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2">
            <a:extLst>
              <a:ext uri="{FF2B5EF4-FFF2-40B4-BE49-F238E27FC236}">
                <a16:creationId xmlns:a16="http://schemas.microsoft.com/office/drawing/2014/main" id="{DB69CF26-EB4E-10EC-601B-646E3A362122}"/>
              </a:ext>
            </a:extLst>
          </p:cNvPr>
          <p:cNvSpPr txBox="1"/>
          <p:nvPr/>
        </p:nvSpPr>
        <p:spPr>
          <a:xfrm>
            <a:off x="266700" y="1352968"/>
            <a:ext cx="17526500" cy="744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bg1"/>
                </a:solidFill>
              </a:rPr>
              <a:t>Demo 02: Matplotlib4D,        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bg1"/>
                </a:solidFill>
              </a:rPr>
              <a:t>                 Fastai4D,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bg1"/>
                </a:solidFill>
              </a:rPr>
              <a:t>                 ScikitLearn4D,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bg1"/>
                </a:solidFill>
              </a:rPr>
              <a:t>                 NetworkX4D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081172-9FE6-6DD2-8473-2C0FEF29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352800"/>
            <a:ext cx="2933700" cy="29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D140E-2EEB-4BD8-A407-728DBD80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0" y="1352968"/>
            <a:ext cx="1866900" cy="186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FD8EC-A892-D432-A5D2-418CFC8F2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700" y="3485732"/>
            <a:ext cx="4546600" cy="1629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C01562-3ACF-E203-C279-C6F074E50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400" y="5495776"/>
            <a:ext cx="2933700" cy="1581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7636A0-28EC-E752-B676-5C880F7B6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900" y="73527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is this Session for?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2167042"/>
            <a:ext cx="17041200" cy="7139100"/>
          </a:xfrm>
        </p:spPr>
        <p:txBody>
          <a:bodyPr>
            <a:normAutofit/>
          </a:bodyPr>
          <a:lstStyle/>
          <a:p>
            <a:r>
              <a:rPr lang="en-US" sz="4400" dirty="0"/>
              <a:t>Delphi Developer who want to add powerful Python libraries into their program </a:t>
            </a:r>
          </a:p>
          <a:p>
            <a:r>
              <a:rPr lang="en-US" sz="4400" dirty="0"/>
              <a:t>Python Developer who want to easily create Desktop or custom apps, outside the common </a:t>
            </a:r>
            <a:r>
              <a:rPr lang="en-US" sz="4400" dirty="0" err="1"/>
              <a:t>Tkinter</a:t>
            </a:r>
            <a:r>
              <a:rPr lang="en-US" sz="4400" dirty="0"/>
              <a:t> GUI, </a:t>
            </a:r>
            <a:r>
              <a:rPr lang="en-US" sz="4400" dirty="0" err="1"/>
              <a:t>Jupyter</a:t>
            </a:r>
            <a:r>
              <a:rPr lang="en-US" sz="4400" dirty="0"/>
              <a:t>, or </a:t>
            </a:r>
            <a:r>
              <a:rPr lang="en-US" sz="4400" dirty="0" err="1"/>
              <a:t>Streamlit</a:t>
            </a:r>
            <a:r>
              <a:rPr lang="en-US" sz="4400" dirty="0"/>
              <a:t> ecosystem</a:t>
            </a:r>
          </a:p>
          <a:p>
            <a:r>
              <a:rPr lang="en-US" sz="4400" dirty="0"/>
              <a:t>Programmer/Tech Enthusiast who wants to witness the magic of combining 2 programming language giants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62086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141168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What is Matplotlib? </a:t>
            </a:r>
          </a:p>
          <a:p>
            <a:r>
              <a:rPr lang="en-US" sz="4400" dirty="0"/>
              <a:t>Matplotlib is a comprehensive Python library for creating </a:t>
            </a:r>
          </a:p>
          <a:p>
            <a:pPr lvl="1"/>
            <a:r>
              <a:rPr lang="en-US" sz="3600" dirty="0"/>
              <a:t>static, </a:t>
            </a:r>
          </a:p>
          <a:p>
            <a:pPr lvl="1"/>
            <a:r>
              <a:rPr lang="en-US" sz="3600" dirty="0"/>
              <a:t>animated, and </a:t>
            </a:r>
          </a:p>
          <a:p>
            <a:pPr lvl="1"/>
            <a:r>
              <a:rPr lang="en-US" sz="3600" dirty="0"/>
              <a:t>interactive visualizations. </a:t>
            </a:r>
          </a:p>
          <a:p>
            <a:r>
              <a:rPr lang="en-US" sz="4400" dirty="0"/>
              <a:t>Matplotlib produces publication-quality figures in a variety of formats and interactive environments across platforms.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280FD-64F7-EBDC-FAE9-97ED7D84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426600"/>
            <a:ext cx="5300869" cy="12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9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Demo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280FD-64F7-EBDC-FAE9-97ED7D84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426600"/>
            <a:ext cx="5300869" cy="127220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1558D4-E3F9-8A02-389C-109EC8B82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31" y="2008647"/>
            <a:ext cx="8995930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50" b="1" dirty="0"/>
              <a:t>List of components used in the Matplotlib4D demo app:</a:t>
            </a:r>
          </a:p>
          <a:p>
            <a:pPr marL="0" indent="0">
              <a:buNone/>
            </a:pPr>
            <a:r>
              <a:rPr lang="en-US" sz="2550" dirty="0"/>
              <a:t>*the following component are also used in the </a:t>
            </a:r>
            <a:r>
              <a:rPr lang="en-US" sz="2550" dirty="0" err="1"/>
              <a:t>Fastai</a:t>
            </a:r>
            <a:r>
              <a:rPr lang="en-US" sz="2550" dirty="0"/>
              <a:t>, scikit-learn, and </a:t>
            </a:r>
            <a:r>
              <a:rPr lang="en-US" sz="2550" dirty="0" err="1"/>
              <a:t>NetworkX</a:t>
            </a:r>
            <a:r>
              <a:rPr lang="en-US" sz="2550" dirty="0"/>
              <a:t> demo</a:t>
            </a:r>
          </a:p>
          <a:p>
            <a:pPr marL="0" indent="0">
              <a:buNone/>
            </a:pPr>
            <a:r>
              <a:rPr lang="en-ID" sz="2550" dirty="0"/>
              <a:t>1. </a:t>
            </a:r>
            <a:r>
              <a:rPr lang="en-ID" sz="2550" dirty="0" err="1"/>
              <a:t>TPythonEngine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2. </a:t>
            </a:r>
            <a:r>
              <a:rPr lang="en-ID" sz="2550" dirty="0" err="1"/>
              <a:t>TPythonModule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3. </a:t>
            </a:r>
            <a:r>
              <a:rPr lang="en-ID" sz="2550" dirty="0" err="1"/>
              <a:t>TPythonType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4. </a:t>
            </a:r>
            <a:r>
              <a:rPr lang="en-ID" sz="2550" dirty="0" err="1"/>
              <a:t>TPythonVersions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5. </a:t>
            </a:r>
            <a:r>
              <a:rPr lang="en-ID" sz="2550" dirty="0" err="1"/>
              <a:t>TPythonGUIInputOutput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6. </a:t>
            </a:r>
            <a:r>
              <a:rPr lang="en-ID" sz="2550" dirty="0" err="1"/>
              <a:t>TForm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7. </a:t>
            </a:r>
            <a:r>
              <a:rPr lang="en-ID" sz="2550" dirty="0" err="1"/>
              <a:t>TMemo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8. </a:t>
            </a:r>
            <a:r>
              <a:rPr lang="en-ID" sz="2550" dirty="0" err="1"/>
              <a:t>TOpenDialog</a:t>
            </a:r>
            <a:endParaRPr lang="en-ID" sz="2550" dirty="0"/>
          </a:p>
          <a:p>
            <a:pPr marL="0" indent="0">
              <a:buNone/>
            </a:pPr>
            <a:r>
              <a:rPr lang="en-US" sz="2550" dirty="0"/>
              <a:t>9. </a:t>
            </a:r>
            <a:r>
              <a:rPr lang="en-US" sz="2550" dirty="0" err="1"/>
              <a:t>TSaveDialog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10. </a:t>
            </a:r>
            <a:r>
              <a:rPr lang="en-US" sz="2550" dirty="0" err="1"/>
              <a:t>TSplitter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11. </a:t>
            </a:r>
            <a:r>
              <a:rPr lang="en-US" sz="2550" dirty="0" err="1"/>
              <a:t>TImage</a:t>
            </a:r>
            <a:endParaRPr lang="en-US" sz="2550" dirty="0"/>
          </a:p>
          <a:p>
            <a:pPr marL="0" indent="0">
              <a:buNone/>
            </a:pPr>
            <a:endParaRPr lang="en-ID" sz="255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2D8E4D-E88E-0E31-BA1B-E447732DBE40}"/>
              </a:ext>
            </a:extLst>
          </p:cNvPr>
          <p:cNvSpPr txBox="1">
            <a:spLocks/>
          </p:cNvSpPr>
          <p:nvPr/>
        </p:nvSpPr>
        <p:spPr>
          <a:xfrm>
            <a:off x="6096000" y="3362887"/>
            <a:ext cx="3578087" cy="59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550" dirty="0"/>
              <a:t>12. </a:t>
            </a:r>
            <a:r>
              <a:rPr lang="en-US" sz="2550" dirty="0" err="1"/>
              <a:t>TPanel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13. </a:t>
            </a:r>
            <a:r>
              <a:rPr lang="en-US" sz="2550" dirty="0" err="1"/>
              <a:t>TLabel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14. </a:t>
            </a:r>
            <a:r>
              <a:rPr lang="en-US" sz="2550" dirty="0" err="1"/>
              <a:t>TComboBox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15. </a:t>
            </a:r>
            <a:r>
              <a:rPr lang="en-US" sz="2550" dirty="0" err="1"/>
              <a:t>TButton</a:t>
            </a:r>
            <a:endParaRPr lang="en-US" sz="25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254719-4833-4727-09DC-014D181B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628" y="2171934"/>
            <a:ext cx="6037282" cy="681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Demo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280FD-64F7-EBDC-FAE9-97ED7D84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426600"/>
            <a:ext cx="5300869" cy="12722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62ED5-1E92-2705-4462-BA261BF3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24" y="2080522"/>
            <a:ext cx="12766151" cy="69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8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Demo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280FD-64F7-EBDC-FAE9-97ED7D84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4" y="426600"/>
            <a:ext cx="5300869" cy="127220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05FE96-3ECD-D1B5-8D13-96DDBFCD2E9F}"/>
              </a:ext>
            </a:extLst>
          </p:cNvPr>
          <p:cNvSpPr txBox="1">
            <a:spLocks/>
          </p:cNvSpPr>
          <p:nvPr/>
        </p:nvSpPr>
        <p:spPr>
          <a:xfrm>
            <a:off x="623401" y="2160104"/>
            <a:ext cx="8997678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Matplotlib4D Demo do?</a:t>
            </a:r>
          </a:p>
          <a:p>
            <a:r>
              <a:rPr lang="en-ID" sz="3200" dirty="0"/>
              <a:t>Import the matplotlib library and run the basic example, by executing the “matplotlibApp.py” on the backend </a:t>
            </a:r>
          </a:p>
          <a:p>
            <a:r>
              <a:rPr lang="en-US" sz="3200" dirty="0"/>
              <a:t>Plotting Annotated Heatmap</a:t>
            </a:r>
          </a:p>
          <a:p>
            <a:r>
              <a:rPr lang="en-US" sz="3200" dirty="0"/>
              <a:t>Plotting Anatomy of a Figure/Plot</a:t>
            </a:r>
          </a:p>
          <a:p>
            <a:r>
              <a:rPr lang="en-US" sz="3200" dirty="0"/>
              <a:t>Read more: </a:t>
            </a:r>
            <a:r>
              <a:rPr lang="en-US" sz="3200" dirty="0">
                <a:hlinkClick r:id="rId3"/>
              </a:rPr>
              <a:t>https://blogs.embarcadero.com/how-to-make-powerful-data-visualizations-with-matplotlib/</a:t>
            </a:r>
            <a:endParaRPr lang="en-ID" sz="3200" dirty="0"/>
          </a:p>
          <a:p>
            <a:endParaRPr lang="en-ID" sz="3200" dirty="0"/>
          </a:p>
          <a:p>
            <a:pPr marL="0" indent="0">
              <a:buFont typeface="Arial"/>
              <a:buNone/>
            </a:pPr>
            <a:endParaRPr lang="en-ID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9CD44E-CEC4-F4E4-03D3-81EAC142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816" y="2160105"/>
            <a:ext cx="6051093" cy="682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074907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50" b="1" dirty="0"/>
              <a:t>What is </a:t>
            </a:r>
            <a:r>
              <a:rPr lang="en-US" sz="3850" b="1" dirty="0" err="1"/>
              <a:t>fastai</a:t>
            </a:r>
            <a:r>
              <a:rPr lang="en-US" sz="3850" b="1" dirty="0"/>
              <a:t>?</a:t>
            </a:r>
          </a:p>
          <a:p>
            <a:r>
              <a:rPr lang="en-US" sz="3850" dirty="0" err="1"/>
              <a:t>fastai</a:t>
            </a:r>
            <a:r>
              <a:rPr lang="en-US" sz="3850" dirty="0"/>
              <a:t> is a deep learning library that built on top of </a:t>
            </a:r>
            <a:r>
              <a:rPr lang="en-US" sz="3850" dirty="0" err="1"/>
              <a:t>PyTorch</a:t>
            </a:r>
            <a:r>
              <a:rPr lang="en-US" sz="3850" dirty="0"/>
              <a:t>, one of the leading modern and flexible deep learning frameworks.</a:t>
            </a:r>
          </a:p>
          <a:p>
            <a:r>
              <a:rPr lang="en-US" sz="3850" dirty="0"/>
              <a:t>It has a goal to make the training of deep neural networks as easy as possible, and, at the same time, make it fast and accurate using modern best practices.</a:t>
            </a:r>
          </a:p>
          <a:p>
            <a:r>
              <a:rPr lang="en-US" sz="3850" dirty="0"/>
              <a:t>It provides practitioners with high-level components that can quickly and easily provide state-of-the-art results</a:t>
            </a:r>
          </a:p>
          <a:p>
            <a:r>
              <a:rPr lang="en-US" sz="3850" dirty="0"/>
              <a:t>and provides researchers with low-level components that can be mixed and matched to build new approaches.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72FCB-A8A8-7A89-90BB-242904DC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4" y="292075"/>
            <a:ext cx="4126624" cy="1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81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Demo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72FCB-A8A8-7A89-90BB-242904DC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4" y="292075"/>
            <a:ext cx="4126624" cy="147870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910E7B-050D-B551-5701-E9BA0434165A}"/>
              </a:ext>
            </a:extLst>
          </p:cNvPr>
          <p:cNvSpPr txBox="1">
            <a:spLocks/>
          </p:cNvSpPr>
          <p:nvPr/>
        </p:nvSpPr>
        <p:spPr>
          <a:xfrm>
            <a:off x="623401" y="2160104"/>
            <a:ext cx="9696256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Fastai4D Demo do?</a:t>
            </a:r>
          </a:p>
          <a:p>
            <a:r>
              <a:rPr lang="en-ID" sz="3200" dirty="0"/>
              <a:t>Import the </a:t>
            </a:r>
            <a:r>
              <a:rPr lang="en-ID" sz="3200" dirty="0" err="1"/>
              <a:t>fastai</a:t>
            </a:r>
            <a:r>
              <a:rPr lang="en-ID" sz="3200" dirty="0"/>
              <a:t> library and run the basic example, by executing the “fastaiApp.py” on the backend </a:t>
            </a:r>
          </a:p>
          <a:p>
            <a:r>
              <a:rPr lang="en-US" sz="3200" dirty="0"/>
              <a:t>Load image datasets with their labels </a:t>
            </a:r>
          </a:p>
          <a:p>
            <a:pPr lvl="1"/>
            <a:r>
              <a:rPr lang="en-US" sz="2400" dirty="0"/>
              <a:t>We are going to use the Oxford-IIIT Pet Dataset by O. M. </a:t>
            </a:r>
            <a:r>
              <a:rPr lang="en-US" sz="2400" dirty="0" err="1"/>
              <a:t>Parkhi</a:t>
            </a:r>
            <a:r>
              <a:rPr lang="en-US" sz="2400" dirty="0"/>
              <a:t> et al., 2012 which features 12 cat breeds and 25 dog breeds.</a:t>
            </a:r>
          </a:p>
          <a:p>
            <a:r>
              <a:rPr lang="en-US" sz="3200" dirty="0"/>
              <a:t>Train deep learning model (ResNet-34)</a:t>
            </a:r>
          </a:p>
          <a:p>
            <a:r>
              <a:rPr lang="en-US" sz="3200" dirty="0"/>
              <a:t>Read more:  </a:t>
            </a:r>
            <a:r>
              <a:rPr lang="en-US" sz="3200" dirty="0">
                <a:hlinkClick r:id="rId3"/>
              </a:rPr>
              <a:t>https://blogs.embarcadero.com/how-to-make-a-state-of-the-art-deep-learning-app-with-fastai/</a:t>
            </a:r>
            <a:endParaRPr lang="en-US" sz="3200" dirty="0"/>
          </a:p>
          <a:p>
            <a:endParaRPr lang="en-ID" sz="3200" dirty="0"/>
          </a:p>
          <a:p>
            <a:pPr marL="0" indent="0">
              <a:buFont typeface="Arial"/>
              <a:buNone/>
            </a:pPr>
            <a:endParaRPr lang="en-ID" sz="3200" dirty="0"/>
          </a:p>
        </p:txBody>
      </p:sp>
      <p:pic>
        <p:nvPicPr>
          <p:cNvPr id="10" name="Picture 9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C6BBC9E5-D899-C597-4191-E667FC089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573" y="2160104"/>
            <a:ext cx="6048603" cy="68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21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072230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900" b="1" dirty="0"/>
              <a:t>What is scikit-learn?</a:t>
            </a:r>
          </a:p>
          <a:p>
            <a:r>
              <a:rPr lang="en-US" sz="3900" dirty="0"/>
              <a:t>scikit-learn is an open-source Python machine learning library.</a:t>
            </a:r>
          </a:p>
          <a:p>
            <a:r>
              <a:rPr lang="en-US" sz="3900" dirty="0"/>
              <a:t>Simple and efficient tools for predictive data analysis </a:t>
            </a:r>
          </a:p>
          <a:p>
            <a:r>
              <a:rPr lang="en-US" sz="3900" dirty="0"/>
              <a:t>Built on top of SciPy, NumPy, and Matplotlib.</a:t>
            </a:r>
          </a:p>
          <a:p>
            <a:r>
              <a:rPr lang="en-US" sz="3900" dirty="0"/>
              <a:t>Classification, regression, and clustering</a:t>
            </a:r>
          </a:p>
          <a:p>
            <a:r>
              <a:rPr lang="en-US" sz="3900" dirty="0"/>
              <a:t>Among the algorithms available in scikit-learn:</a:t>
            </a:r>
          </a:p>
          <a:p>
            <a:pPr lvl="1"/>
            <a:r>
              <a:rPr lang="en-US" sz="3100" dirty="0"/>
              <a:t>Support vector machines</a:t>
            </a:r>
          </a:p>
          <a:p>
            <a:pPr lvl="1"/>
            <a:r>
              <a:rPr lang="en-US" sz="3100" dirty="0"/>
              <a:t>Random forests</a:t>
            </a:r>
          </a:p>
          <a:p>
            <a:pPr lvl="1"/>
            <a:r>
              <a:rPr lang="en-US" sz="3100" dirty="0"/>
              <a:t>Gradient boosting, </a:t>
            </a:r>
          </a:p>
          <a:p>
            <a:pPr lvl="1"/>
            <a:r>
              <a:rPr lang="en-US" sz="3100" dirty="0"/>
              <a:t>k-means</a:t>
            </a:r>
          </a:p>
          <a:p>
            <a:pPr lvl="1"/>
            <a:r>
              <a:rPr lang="en-US" sz="3100" dirty="0"/>
              <a:t>DBSCAN,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20AE4-B694-BC3D-9DF8-38147597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08" y="156666"/>
            <a:ext cx="3052762" cy="16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Demo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20AE4-B694-BC3D-9DF8-38147597C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08" y="156666"/>
            <a:ext cx="3052762" cy="164563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0A7B94-1005-97D8-E412-C265621C6B31}"/>
              </a:ext>
            </a:extLst>
          </p:cNvPr>
          <p:cNvSpPr txBox="1">
            <a:spLocks/>
          </p:cNvSpPr>
          <p:nvPr/>
        </p:nvSpPr>
        <p:spPr>
          <a:xfrm>
            <a:off x="623401" y="2160104"/>
            <a:ext cx="9696256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ScikitLearn4D Demo do?</a:t>
            </a:r>
          </a:p>
          <a:p>
            <a:r>
              <a:rPr lang="en-ID" sz="3200" dirty="0"/>
              <a:t>Import the scikit-learn library and run the basic example, by executing the “scikitlearnApp.py” on the backend </a:t>
            </a:r>
          </a:p>
          <a:p>
            <a:r>
              <a:rPr lang="en-US" sz="3200" dirty="0"/>
              <a:t>Perform 10 Unsupervised Machine Learning algorithms</a:t>
            </a:r>
          </a:p>
          <a:p>
            <a:r>
              <a:rPr lang="en-US" sz="3200" dirty="0"/>
              <a:t>Visualize 10 different plots.</a:t>
            </a:r>
          </a:p>
          <a:p>
            <a:r>
              <a:rPr lang="en-US" sz="3200" dirty="0"/>
              <a:t>Read more:     </a:t>
            </a:r>
            <a:r>
              <a:rPr lang="en-US" sz="3200" dirty="0">
                <a:hlinkClick r:id="rId3"/>
              </a:rPr>
              <a:t>https://blogs.embarcadero.com/10-unsupervised-machine-learning-algorithms-what-are-they-and-how-to-create-them/</a:t>
            </a:r>
            <a:endParaRPr lang="en-ID" sz="3200" dirty="0"/>
          </a:p>
          <a:p>
            <a:pPr marL="0" indent="0">
              <a:buFont typeface="Arial"/>
              <a:buNone/>
            </a:pPr>
            <a:endParaRPr lang="en-ID" sz="3200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4CDACE8-9608-B7FB-00AB-F899F5B3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717" y="2160104"/>
            <a:ext cx="6092525" cy="67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141168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/>
              <a:t>What is </a:t>
            </a:r>
            <a:r>
              <a:rPr lang="en-US" sz="4000" b="1" dirty="0" err="1"/>
              <a:t>NetworkX</a:t>
            </a:r>
            <a:r>
              <a:rPr lang="en-US" sz="4000" b="1" dirty="0"/>
              <a:t>?</a:t>
            </a:r>
          </a:p>
          <a:p>
            <a:r>
              <a:rPr lang="en-US" sz="4000" dirty="0" err="1"/>
              <a:t>NetworkX</a:t>
            </a:r>
            <a:r>
              <a:rPr lang="en-US" sz="4000" dirty="0"/>
              <a:t> is a Python package for creating, manipulating, and studying complex networks’ structure, dynamics, and functions.</a:t>
            </a:r>
          </a:p>
          <a:p>
            <a:r>
              <a:rPr lang="en-US" sz="4000" dirty="0" err="1"/>
              <a:t>NetworkX</a:t>
            </a:r>
            <a:r>
              <a:rPr lang="en-US" sz="4000" dirty="0"/>
              <a:t> provides:</a:t>
            </a:r>
          </a:p>
          <a:p>
            <a:pPr lvl="1"/>
            <a:r>
              <a:rPr lang="en-US" dirty="0"/>
              <a:t>tools for studying the structure and dynamics of social, biological, and infrastructure networks;</a:t>
            </a:r>
          </a:p>
          <a:p>
            <a:pPr lvl="1"/>
            <a:r>
              <a:rPr lang="en-US" dirty="0"/>
              <a:t>a standard programming interface and graph implementation suitable for a wide range of applications;</a:t>
            </a:r>
          </a:p>
          <a:p>
            <a:pPr lvl="1"/>
            <a:r>
              <a:rPr lang="en-US" dirty="0"/>
              <a:t>a rapid development environment for collaborative, multidisciplinary projects;</a:t>
            </a:r>
          </a:p>
          <a:p>
            <a:pPr lvl="1"/>
            <a:r>
              <a:rPr lang="en-US" dirty="0"/>
              <a:t>an interface to existing numerical algorithms and code written in C, C++, and FORTRAN; and</a:t>
            </a:r>
          </a:p>
          <a:p>
            <a:pPr lvl="1"/>
            <a:r>
              <a:rPr lang="en-US" dirty="0"/>
              <a:t>the ability to work with large nonstandard data sets without difficulty.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65B0C-9250-1E11-0779-CB426ED6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8" y="426600"/>
            <a:ext cx="5694690" cy="12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Demo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65B0C-9250-1E11-0779-CB426ED6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8" y="426600"/>
            <a:ext cx="5694690" cy="1269677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6223BF8A-BB7A-96E1-B2E0-6EF947C6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865" y="2120348"/>
            <a:ext cx="6147610" cy="69043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24AD86A-FDFF-8273-0454-B3EDAA1F9A4A}"/>
              </a:ext>
            </a:extLst>
          </p:cNvPr>
          <p:cNvSpPr txBox="1">
            <a:spLocks/>
          </p:cNvSpPr>
          <p:nvPr/>
        </p:nvSpPr>
        <p:spPr>
          <a:xfrm>
            <a:off x="623401" y="2160104"/>
            <a:ext cx="8997678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NetworkX4D Demo do?</a:t>
            </a:r>
          </a:p>
          <a:p>
            <a:r>
              <a:rPr lang="en-ID" sz="3200" dirty="0"/>
              <a:t>Import the </a:t>
            </a:r>
            <a:r>
              <a:rPr lang="en-ID" sz="3200" dirty="0" err="1"/>
              <a:t>networkx</a:t>
            </a:r>
            <a:r>
              <a:rPr lang="en-ID" sz="3200" dirty="0"/>
              <a:t> library and run the basic example, by executing the “networkxApp.py” on the backend </a:t>
            </a:r>
          </a:p>
          <a:p>
            <a:r>
              <a:rPr lang="en-US" sz="3200" dirty="0"/>
              <a:t>Plotting graphs and networks</a:t>
            </a:r>
          </a:p>
          <a:p>
            <a:r>
              <a:rPr lang="en-US" sz="3200" dirty="0"/>
              <a:t>Perform and plotting degree analysis</a:t>
            </a:r>
          </a:p>
          <a:p>
            <a:r>
              <a:rPr lang="en-US" sz="3200" dirty="0"/>
              <a:t>Read more: </a:t>
            </a:r>
            <a:r>
              <a:rPr lang="en-US" sz="3200" dirty="0">
                <a:hlinkClick r:id="rId4"/>
              </a:rPr>
              <a:t>https://blogs.embarcadero.com/what-is-the-best-graphs-and-network-visualization-tool-on-windows/</a:t>
            </a:r>
            <a:endParaRPr lang="en-US" sz="3200" dirty="0"/>
          </a:p>
          <a:p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19017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 of this Session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2191105"/>
            <a:ext cx="9386874" cy="7139100"/>
          </a:xfrm>
        </p:spPr>
        <p:txBody>
          <a:bodyPr>
            <a:normAutofit/>
          </a:bodyPr>
          <a:lstStyle/>
          <a:p>
            <a:r>
              <a:rPr lang="en-US" sz="4400" dirty="0"/>
              <a:t>Attract Python developers to use P4D to create GUIs and learn more about Delphi.</a:t>
            </a:r>
          </a:p>
          <a:p>
            <a:r>
              <a:rPr lang="en-US" sz="4400" dirty="0"/>
              <a:t>Add Python Data Science library powers for Delphi developers.</a:t>
            </a:r>
          </a:p>
          <a:p>
            <a:r>
              <a:rPr lang="en-US" sz="4400" dirty="0"/>
              <a:t>Inspire the open-source community to develop more advanced use cases using P4D. </a:t>
            </a:r>
          </a:p>
        </p:txBody>
      </p:sp>
      <p:pic>
        <p:nvPicPr>
          <p:cNvPr id="5" name="Google Shape;194;p25">
            <a:extLst>
              <a:ext uri="{FF2B5EF4-FFF2-40B4-BE49-F238E27FC236}">
                <a16:creationId xmlns:a16="http://schemas.microsoft.com/office/drawing/2014/main" id="{71830F73-E6E1-7BAA-A26F-02C6BD0BF7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04" r="4995"/>
          <a:stretch/>
        </p:blipFill>
        <p:spPr>
          <a:xfrm>
            <a:off x="10060643" y="3007895"/>
            <a:ext cx="7603957" cy="5081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987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                                     Demo</a:t>
            </a:r>
            <a:endParaRPr lang="en-ID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A05A89-E9A9-9EFE-D09E-88875BB62A62}"/>
              </a:ext>
            </a:extLst>
          </p:cNvPr>
          <p:cNvSpPr txBox="1">
            <a:spLocks/>
          </p:cNvSpPr>
          <p:nvPr/>
        </p:nvSpPr>
        <p:spPr>
          <a:xfrm>
            <a:off x="623400" y="2160104"/>
            <a:ext cx="9257200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What Next?</a:t>
            </a:r>
          </a:p>
          <a:p>
            <a:r>
              <a:rPr lang="en-US" dirty="0"/>
              <a:t>Save/record all the text output, instead of only printing it on </a:t>
            </a:r>
            <a:r>
              <a:rPr lang="en-US" dirty="0" err="1"/>
              <a:t>TMemo</a:t>
            </a:r>
            <a:r>
              <a:rPr lang="en-US" dirty="0"/>
              <a:t> </a:t>
            </a:r>
          </a:p>
          <a:p>
            <a:r>
              <a:rPr lang="en-US" dirty="0"/>
              <a:t>Add </a:t>
            </a:r>
            <a:r>
              <a:rPr lang="en-US" dirty="0" err="1"/>
              <a:t>TStringGrid</a:t>
            </a:r>
            <a:r>
              <a:rPr lang="en-US" dirty="0"/>
              <a:t> to present the structured data</a:t>
            </a:r>
          </a:p>
          <a:p>
            <a:r>
              <a:rPr lang="en-US" dirty="0"/>
              <a:t>Call the datasets directly from database</a:t>
            </a:r>
          </a:p>
          <a:p>
            <a:r>
              <a:rPr lang="en-US" dirty="0"/>
              <a:t>Show multiple image outputs</a:t>
            </a:r>
          </a:p>
          <a:p>
            <a:r>
              <a:rPr lang="en-US" dirty="0"/>
              <a:t>Your suggestions!  </a:t>
            </a:r>
            <a:endParaRPr lang="en-ID" dirty="0"/>
          </a:p>
          <a:p>
            <a:pPr marL="0" indent="0">
              <a:buFont typeface="Arial"/>
              <a:buNone/>
            </a:pPr>
            <a:endParaRPr lang="en-ID" sz="2600" dirty="0"/>
          </a:p>
        </p:txBody>
      </p:sp>
      <p:pic>
        <p:nvPicPr>
          <p:cNvPr id="4" name="Picture 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0991C235-CB8C-5291-7633-B604055A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865" y="2120348"/>
            <a:ext cx="6147610" cy="6904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B407F-C4C2-7F61-CE74-866250B8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3"/>
            <a:ext cx="3718662" cy="892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B9946-B243-CF27-E089-DCAE45BC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1" y="861185"/>
            <a:ext cx="2804280" cy="1004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2282FF-2176-3B22-0566-912B85E48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80" y="176485"/>
            <a:ext cx="3052762" cy="164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D2EF5-2CA2-2052-039F-350B09EBD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151" y="547281"/>
            <a:ext cx="4185815" cy="9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9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CAE8-3DAD-0A90-3F78-2057FA4E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212250"/>
            <a:ext cx="17041200" cy="3680550"/>
          </a:xfrm>
        </p:spPr>
        <p:txBody>
          <a:bodyPr>
            <a:normAutofit/>
          </a:bodyPr>
          <a:lstStyle/>
          <a:p>
            <a:r>
              <a:rPr lang="en-US" sz="10000" b="1" dirty="0">
                <a:solidFill>
                  <a:schemeClr val="lt1"/>
                </a:solidFill>
              </a:rPr>
              <a:t>Demo 03: Pandas4D</a:t>
            </a:r>
            <a:endParaRPr lang="en-ID" sz="1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18CA9-4C9F-ED3D-A571-2331A3E5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3441148"/>
            <a:ext cx="2451652" cy="2451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466E4-A59C-236F-F5A2-FF3387FF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3494" y="3441148"/>
            <a:ext cx="2935357" cy="39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Demo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626" y="2141168"/>
            <a:ext cx="17302747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What is pandas?</a:t>
            </a:r>
          </a:p>
          <a:p>
            <a:r>
              <a:rPr lang="en-US" sz="4400" dirty="0"/>
              <a:t>pandas is a Python package that provides fast, flexible, and expressive data structures designed to work with structured (tabular, multidimensional, potentially heterogeneous) and time-series data easily and intuitively.</a:t>
            </a:r>
          </a:p>
          <a:p>
            <a:r>
              <a:rPr lang="en-US" sz="4400" dirty="0"/>
              <a:t>pandas aim to be the fundamental high-level building block for doing practical, real-world data analysis in Python.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7A4B-74D9-D70A-7920-89AB4EAD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2" y="403736"/>
            <a:ext cx="3559283" cy="13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6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Demo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7A4B-74D9-D70A-7920-89AB4EAD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2" y="403736"/>
            <a:ext cx="3559283" cy="130943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BAB902-79E8-CBBD-A89D-EAE88FE2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069" y="2037412"/>
            <a:ext cx="8995930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50" b="1" dirty="0"/>
              <a:t>List of components used in the Pandas4D demo app:</a:t>
            </a:r>
          </a:p>
          <a:p>
            <a:pPr marL="0" indent="0">
              <a:buNone/>
            </a:pPr>
            <a:r>
              <a:rPr lang="en-ID" sz="2550" dirty="0"/>
              <a:t>1. </a:t>
            </a:r>
            <a:r>
              <a:rPr lang="en-ID" sz="2550" dirty="0" err="1"/>
              <a:t>TPythonEngine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2. </a:t>
            </a:r>
            <a:r>
              <a:rPr lang="en-ID" sz="2550" dirty="0" err="1"/>
              <a:t>TPythonModule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3. </a:t>
            </a:r>
            <a:r>
              <a:rPr lang="en-ID" sz="2550" dirty="0" err="1"/>
              <a:t>TPythonType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4. </a:t>
            </a:r>
            <a:r>
              <a:rPr lang="en-ID" sz="2550" dirty="0" err="1"/>
              <a:t>TPythonVersions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5. </a:t>
            </a:r>
            <a:r>
              <a:rPr lang="en-ID" sz="2550" dirty="0" err="1"/>
              <a:t>TPythonGUIInputOutput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6. </a:t>
            </a:r>
            <a:r>
              <a:rPr lang="en-ID" sz="2550" dirty="0" err="1"/>
              <a:t>TForm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7. </a:t>
            </a:r>
            <a:r>
              <a:rPr lang="en-ID" sz="2550" dirty="0" err="1"/>
              <a:t>TMemo</a:t>
            </a:r>
            <a:endParaRPr lang="en-ID" sz="2550" dirty="0"/>
          </a:p>
          <a:p>
            <a:pPr marL="0" indent="0">
              <a:buNone/>
            </a:pPr>
            <a:r>
              <a:rPr lang="en-ID" sz="2550" dirty="0"/>
              <a:t>8. </a:t>
            </a:r>
            <a:r>
              <a:rPr lang="en-ID" sz="2550" dirty="0" err="1"/>
              <a:t>TOpenDialog</a:t>
            </a:r>
            <a:endParaRPr lang="en-ID" sz="2550" dirty="0"/>
          </a:p>
          <a:p>
            <a:pPr marL="0" indent="0">
              <a:buNone/>
            </a:pPr>
            <a:r>
              <a:rPr lang="en-US" sz="2550" dirty="0"/>
              <a:t>9. </a:t>
            </a:r>
            <a:r>
              <a:rPr lang="en-US" sz="2550" dirty="0" err="1"/>
              <a:t>TSaveDialog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10. </a:t>
            </a:r>
            <a:r>
              <a:rPr lang="en-US" sz="2550" dirty="0" err="1"/>
              <a:t>TSplitter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11. </a:t>
            </a:r>
            <a:r>
              <a:rPr lang="en-US" sz="2550" dirty="0" err="1"/>
              <a:t>TImage</a:t>
            </a:r>
            <a:endParaRPr lang="en-US" sz="2550" dirty="0"/>
          </a:p>
          <a:p>
            <a:pPr marL="0" indent="0">
              <a:buNone/>
            </a:pPr>
            <a:r>
              <a:rPr lang="en-ID" sz="2550" dirty="0"/>
              <a:t>12. </a:t>
            </a:r>
            <a:r>
              <a:rPr lang="en-ID" sz="2550" dirty="0" err="1"/>
              <a:t>Tpanel</a:t>
            </a:r>
            <a:endParaRPr lang="en-ID" sz="2550" dirty="0"/>
          </a:p>
          <a:p>
            <a:pPr marL="0" indent="0">
              <a:buNone/>
            </a:pPr>
            <a:r>
              <a:rPr lang="en-US" sz="2550" dirty="0"/>
              <a:t>13. </a:t>
            </a:r>
            <a:r>
              <a:rPr lang="en-US" sz="2550" dirty="0" err="1"/>
              <a:t>TLabel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14. </a:t>
            </a:r>
            <a:r>
              <a:rPr lang="en-US" sz="2550" dirty="0" err="1"/>
              <a:t>TComboBox</a:t>
            </a:r>
            <a:endParaRPr lang="en-US" sz="2550" dirty="0"/>
          </a:p>
          <a:p>
            <a:pPr marL="0" indent="0">
              <a:buNone/>
            </a:pPr>
            <a:endParaRPr lang="en-ID" sz="255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BD0C15-FE5D-9431-5CF8-03F1521C0AE1}"/>
              </a:ext>
            </a:extLst>
          </p:cNvPr>
          <p:cNvSpPr txBox="1">
            <a:spLocks/>
          </p:cNvSpPr>
          <p:nvPr/>
        </p:nvSpPr>
        <p:spPr>
          <a:xfrm>
            <a:off x="4646034" y="2465149"/>
            <a:ext cx="3578087" cy="593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550" dirty="0"/>
              <a:t>15. </a:t>
            </a:r>
            <a:r>
              <a:rPr lang="en-US" sz="2550" dirty="0" err="1"/>
              <a:t>TButton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16. </a:t>
            </a:r>
            <a:r>
              <a:rPr lang="en-US" sz="2550" dirty="0" err="1"/>
              <a:t>TEdit</a:t>
            </a:r>
            <a:endParaRPr lang="en-US" sz="2550" dirty="0"/>
          </a:p>
          <a:p>
            <a:pPr marL="0" indent="0">
              <a:buNone/>
            </a:pPr>
            <a:r>
              <a:rPr lang="en-US" sz="2550" dirty="0"/>
              <a:t>17. </a:t>
            </a:r>
            <a:r>
              <a:rPr lang="en-US" sz="2550" dirty="0" err="1"/>
              <a:t>TStringGrid</a:t>
            </a:r>
            <a:endParaRPr lang="en-US" sz="2550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07B8DF0-7210-AC60-BB76-36939170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251" y="2358887"/>
            <a:ext cx="9147680" cy="66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0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Demo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7A4B-74D9-D70A-7920-89AB4EAD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2" y="403736"/>
            <a:ext cx="3559283" cy="1309435"/>
          </a:xfrm>
          <a:prstGeom prst="rect">
            <a:avLst/>
          </a:prstGeom>
        </p:spPr>
      </p:pic>
      <p:pic>
        <p:nvPicPr>
          <p:cNvPr id="7" name="Picture 6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60A8DCF2-6221-F2D1-B73B-4761B045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237" y="2076554"/>
            <a:ext cx="12839525" cy="69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6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Demo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7A4B-74D9-D70A-7920-89AB4EAD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2" y="403736"/>
            <a:ext cx="3559283" cy="1309435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AD389B4-A088-6299-B317-F5EA7AD4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226" y="2287695"/>
            <a:ext cx="9141705" cy="66643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1C92780-1CAA-B0DC-ACE1-65C5E26CDC3C}"/>
              </a:ext>
            </a:extLst>
          </p:cNvPr>
          <p:cNvSpPr txBox="1">
            <a:spLocks/>
          </p:cNvSpPr>
          <p:nvPr/>
        </p:nvSpPr>
        <p:spPr>
          <a:xfrm>
            <a:off x="175121" y="2287695"/>
            <a:ext cx="8558062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Pandas4D Demo do?</a:t>
            </a:r>
          </a:p>
          <a:p>
            <a:r>
              <a:rPr lang="en-ID" sz="3200" dirty="0"/>
              <a:t>Import the pandas library and run the basic example, by executing the “pandasApp.py” on the backend </a:t>
            </a:r>
          </a:p>
          <a:p>
            <a:r>
              <a:rPr lang="en-ID" sz="3200" dirty="0"/>
              <a:t>Show the dataset on </a:t>
            </a:r>
            <a:r>
              <a:rPr lang="en-ID" sz="3200" dirty="0" err="1"/>
              <a:t>TStringGrid</a:t>
            </a:r>
            <a:endParaRPr lang="en-ID" sz="3200" dirty="0"/>
          </a:p>
          <a:p>
            <a:r>
              <a:rPr lang="en-US" sz="3200" dirty="0"/>
              <a:t>Perform 17 data analysis steps</a:t>
            </a:r>
          </a:p>
          <a:p>
            <a:r>
              <a:rPr lang="en-US" sz="3200" dirty="0"/>
              <a:t>Produce 2 plots:</a:t>
            </a:r>
          </a:p>
          <a:p>
            <a:pPr lvl="1"/>
            <a:r>
              <a:rPr lang="en-US" sz="2400" dirty="0"/>
              <a:t>Histogram</a:t>
            </a:r>
          </a:p>
          <a:p>
            <a:pPr lvl="1"/>
            <a:r>
              <a:rPr lang="en-US" sz="2400" dirty="0"/>
              <a:t>Scatterplot matrix</a:t>
            </a:r>
          </a:p>
          <a:p>
            <a:r>
              <a:rPr lang="en-US" sz="3200" dirty="0"/>
              <a:t>For the article, stay tune on: </a:t>
            </a:r>
            <a:r>
              <a:rPr lang="en-ID" sz="3200" dirty="0">
                <a:hlinkClick r:id="rId4"/>
              </a:rPr>
              <a:t>https://blogs.embarcadero.com/author/hmazizul/</a:t>
            </a:r>
            <a:endParaRPr lang="en-ID" sz="3200" dirty="0"/>
          </a:p>
          <a:p>
            <a:pPr marL="0" indent="0">
              <a:buNone/>
            </a:pPr>
            <a:endParaRPr lang="en-ID" sz="3200" dirty="0"/>
          </a:p>
          <a:p>
            <a:pPr marL="0" indent="0">
              <a:buFont typeface="Arial"/>
              <a:buNone/>
            </a:pP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1120076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            Demo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17A4B-74D9-D70A-7920-89AB4EAD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2" y="403736"/>
            <a:ext cx="3559283" cy="1309435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AD389B4-A088-6299-B317-F5EA7AD4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226" y="2287695"/>
            <a:ext cx="9141705" cy="66643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1C92780-1CAA-B0DC-ACE1-65C5E26CDC3C}"/>
              </a:ext>
            </a:extLst>
          </p:cNvPr>
          <p:cNvSpPr txBox="1">
            <a:spLocks/>
          </p:cNvSpPr>
          <p:nvPr/>
        </p:nvSpPr>
        <p:spPr>
          <a:xfrm>
            <a:off x="175121" y="2287695"/>
            <a:ext cx="8558062" cy="689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/>
              <a:t>What Next?</a:t>
            </a:r>
          </a:p>
          <a:p>
            <a:r>
              <a:rPr lang="en-US" sz="3200" dirty="0"/>
              <a:t>Save/record all the text output, instead of only printing it on </a:t>
            </a:r>
            <a:r>
              <a:rPr lang="en-US" sz="3200" dirty="0" err="1"/>
              <a:t>TMemo</a:t>
            </a:r>
            <a:r>
              <a:rPr lang="en-US" sz="3200" dirty="0"/>
              <a:t> </a:t>
            </a:r>
          </a:p>
          <a:p>
            <a:r>
              <a:rPr lang="en-US" sz="3200" dirty="0"/>
              <a:t>Create more dynamic tables using </a:t>
            </a:r>
            <a:r>
              <a:rPr lang="en-US" sz="3200" dirty="0" err="1"/>
              <a:t>TStringGrid</a:t>
            </a:r>
            <a:r>
              <a:rPr lang="en-US" sz="3200" dirty="0"/>
              <a:t> to present the output, instead of </a:t>
            </a:r>
            <a:r>
              <a:rPr lang="en-US" sz="3200" dirty="0" err="1"/>
              <a:t>TMemo</a:t>
            </a:r>
            <a:endParaRPr lang="en-US" sz="3200" dirty="0"/>
          </a:p>
          <a:p>
            <a:r>
              <a:rPr lang="en-US" sz="3200" dirty="0"/>
              <a:t>Call the datasets directly from database</a:t>
            </a:r>
          </a:p>
          <a:p>
            <a:r>
              <a:rPr lang="en-US" sz="3200" dirty="0"/>
              <a:t>Show multiple image outputs</a:t>
            </a:r>
          </a:p>
          <a:p>
            <a:r>
              <a:rPr lang="en-US" sz="3200" dirty="0"/>
              <a:t>Your suggestions! 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21402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826" y="2039568"/>
            <a:ext cx="17568348" cy="6976000"/>
          </a:xfrm>
        </p:spPr>
        <p:txBody>
          <a:bodyPr>
            <a:noAutofit/>
          </a:bodyPr>
          <a:lstStyle/>
          <a:p>
            <a:r>
              <a:rPr lang="en-US" sz="4100" dirty="0"/>
              <a:t>What Is The Best Web Scraping Library For Development On Windows?                                            </a:t>
            </a:r>
            <a:r>
              <a:rPr lang="en-US" sz="4100" dirty="0">
                <a:hlinkClick r:id="rId2"/>
              </a:rPr>
              <a:t>https://blogs.embarcadero.com/what-is-the-best-web-scraping-library-for-development-on-windows/</a:t>
            </a:r>
            <a:endParaRPr lang="en-US" sz="4100" dirty="0"/>
          </a:p>
          <a:p>
            <a:r>
              <a:rPr lang="en-US" sz="4100" dirty="0"/>
              <a:t>How To Make Powerful Data Visualizations With Matplotlib </a:t>
            </a:r>
            <a:r>
              <a:rPr lang="en-US" sz="4100" dirty="0">
                <a:hlinkClick r:id="rId3"/>
              </a:rPr>
              <a:t>https://blogs.embarcadero.com/how-to-make-powerful-data-visualizations-with-matplotlib/</a:t>
            </a:r>
            <a:endParaRPr lang="en-US" sz="4100" dirty="0"/>
          </a:p>
          <a:p>
            <a:r>
              <a:rPr lang="en-US" sz="4100" dirty="0"/>
              <a:t>How To Make A State-Of-The-Art Deep Learning App With </a:t>
            </a:r>
            <a:r>
              <a:rPr lang="en-US" sz="4100" dirty="0" err="1"/>
              <a:t>Fastai</a:t>
            </a:r>
            <a:r>
              <a:rPr lang="en-US" sz="4100" dirty="0"/>
              <a:t> </a:t>
            </a:r>
            <a:r>
              <a:rPr lang="en-US" sz="4100" dirty="0">
                <a:hlinkClick r:id="rId4"/>
              </a:rPr>
              <a:t>https://blogs.embarcadero.com/how-to-make-a-state-of-the-art-deep-learning-app-with-fastai/</a:t>
            </a:r>
            <a:endParaRPr lang="en-US" sz="4100" dirty="0"/>
          </a:p>
          <a:p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27234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826" y="1887168"/>
            <a:ext cx="17568348" cy="6976000"/>
          </a:xfrm>
        </p:spPr>
        <p:txBody>
          <a:bodyPr>
            <a:noAutofit/>
          </a:bodyPr>
          <a:lstStyle/>
          <a:p>
            <a:r>
              <a:rPr lang="en-US" dirty="0"/>
              <a:t>10 Unsupervised Machine Learning Algorithms: What Are They And How To Create Them                                                             </a:t>
            </a:r>
            <a:r>
              <a:rPr lang="en-US" dirty="0">
                <a:hlinkClick r:id="rId2"/>
              </a:rPr>
              <a:t>https://blogs.embarcadero.com/10-unsupervised-machine-learning-algorithms-what-are-they-and-how-to-create-them/</a:t>
            </a:r>
            <a:endParaRPr lang="en-US" dirty="0"/>
          </a:p>
          <a:p>
            <a:r>
              <a:rPr lang="en-US" dirty="0"/>
              <a:t>What Is The Best Graphs And Network Visualization Tool On Windows? </a:t>
            </a:r>
            <a:r>
              <a:rPr lang="en-US" dirty="0">
                <a:hlinkClick r:id="rId3"/>
              </a:rPr>
              <a:t>https://blogs.embarcadero.com/what-is-the-best-graphs-and-network-visualization-tool-on-windows/</a:t>
            </a:r>
            <a:endParaRPr lang="en-US" dirty="0"/>
          </a:p>
          <a:p>
            <a:r>
              <a:rPr lang="en-US" dirty="0"/>
              <a:t>Powerful Data Analysis And Manipulation Using Pandas Library In A Delphi Windows App                                                              </a:t>
            </a:r>
            <a:r>
              <a:rPr lang="en-US" dirty="0">
                <a:hlinkClick r:id="rId4"/>
              </a:rPr>
              <a:t>https://pythongui.org/powerful-data-analysis-and-manipulation-using-pandas-library-in-a-delphi-windows-app/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2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826" y="2064589"/>
            <a:ext cx="17568348" cy="6976000"/>
          </a:xfrm>
        </p:spPr>
        <p:txBody>
          <a:bodyPr>
            <a:noAutofit/>
          </a:bodyPr>
          <a:lstStyle/>
          <a:p>
            <a:r>
              <a:rPr lang="en-US" sz="3400" dirty="0"/>
              <a:t>Learn To Work With Real-World Graphics Using The Python Matplotlib Library In A Delphi Windows App                                                                </a:t>
            </a:r>
            <a:r>
              <a:rPr lang="en-US" sz="3400" dirty="0">
                <a:hlinkClick r:id="rId2"/>
              </a:rPr>
              <a:t>https://pythongui.org/learn-to-work-with-real-world-graphics-using-the-python-matplotlib-library-in-a-delphi-windows-app/</a:t>
            </a:r>
            <a:endParaRPr lang="en-US" sz="3400" dirty="0"/>
          </a:p>
          <a:p>
            <a:r>
              <a:rPr lang="en-US" sz="3400" dirty="0"/>
              <a:t>Build A Machine Learning Solutions With Scikit-Learn Library In A Delphi Windows App                                                                                         </a:t>
            </a:r>
            <a:r>
              <a:rPr lang="en-US" sz="3400" dirty="0">
                <a:hlinkClick r:id="rId3"/>
              </a:rPr>
              <a:t>https://pythongui.org/build-a-machine-learning-solutions-with-scikit-learn-library-in-a-delphi-windows-app/</a:t>
            </a:r>
            <a:endParaRPr lang="en-US" sz="3400" dirty="0"/>
          </a:p>
          <a:p>
            <a:r>
              <a:rPr lang="en-US" sz="3400" dirty="0"/>
              <a:t>Draw Visually Stunning Networks In Your Python GUI App Using </a:t>
            </a:r>
            <a:r>
              <a:rPr lang="en-US" sz="3400" dirty="0" err="1"/>
              <a:t>NetworkX</a:t>
            </a:r>
            <a:r>
              <a:rPr lang="en-US" sz="3400" dirty="0"/>
              <a:t> Python Library                                                                                       </a:t>
            </a:r>
            <a:r>
              <a:rPr lang="en-US" sz="3400" dirty="0">
                <a:hlinkClick r:id="rId4"/>
              </a:rPr>
              <a:t>https://pythongui.org/draw-visually-stunning-networks-in-your-python-gui-app-using-networkx-python-library/</a:t>
            </a:r>
            <a:endParaRPr lang="en-US" sz="3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53" y="2293568"/>
            <a:ext cx="11047232" cy="6976000"/>
          </a:xfrm>
        </p:spPr>
        <p:txBody>
          <a:bodyPr>
            <a:noAutofit/>
          </a:bodyPr>
          <a:lstStyle/>
          <a:p>
            <a:r>
              <a:rPr lang="en-US" sz="4300" dirty="0"/>
              <a:t>Philosophy of Delphi and Python</a:t>
            </a:r>
          </a:p>
          <a:p>
            <a:r>
              <a:rPr lang="en-US" sz="4300" dirty="0"/>
              <a:t>Introduction to Python4Delphi</a:t>
            </a:r>
          </a:p>
          <a:p>
            <a:r>
              <a:rPr lang="en-US" sz="4300" dirty="0"/>
              <a:t>Prerequisites </a:t>
            </a:r>
          </a:p>
          <a:p>
            <a:r>
              <a:rPr lang="en-US" sz="4300" dirty="0"/>
              <a:t>Code &amp; Demo 01: Scrapy4D</a:t>
            </a:r>
          </a:p>
          <a:p>
            <a:r>
              <a:rPr lang="en-US" sz="4300" dirty="0"/>
              <a:t>Code &amp; Demo 02: Matplotlib4D, Fastai4D, ScikitLearn4D, and NetworkX4D</a:t>
            </a:r>
          </a:p>
          <a:p>
            <a:r>
              <a:rPr lang="en-US" sz="4300" dirty="0"/>
              <a:t>Code &amp; Demo 03: Pandas4D</a:t>
            </a:r>
          </a:p>
          <a:p>
            <a:r>
              <a:rPr lang="en-ID" sz="4300" dirty="0"/>
              <a:t>Further Readings</a:t>
            </a:r>
          </a:p>
        </p:txBody>
      </p:sp>
      <p:pic>
        <p:nvPicPr>
          <p:cNvPr id="7" name="Google Shape;188;p24">
            <a:extLst>
              <a:ext uri="{FF2B5EF4-FFF2-40B4-BE49-F238E27FC236}">
                <a16:creationId xmlns:a16="http://schemas.microsoft.com/office/drawing/2014/main" id="{F252275B-C25A-E27A-6902-97F067B45C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11309415" y="2293568"/>
            <a:ext cx="6716402" cy="6549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692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826" y="1887168"/>
            <a:ext cx="17568348" cy="6976000"/>
          </a:xfrm>
        </p:spPr>
        <p:txBody>
          <a:bodyPr>
            <a:noAutofit/>
          </a:bodyPr>
          <a:lstStyle/>
          <a:p>
            <a:r>
              <a:rPr lang="en-US" dirty="0"/>
              <a:t>Learn To Build A GUI For These 10 Ultimate Python AI Libraries </a:t>
            </a:r>
            <a:r>
              <a:rPr lang="en-US" dirty="0">
                <a:hlinkClick r:id="rId2"/>
              </a:rPr>
              <a:t>https://pythongui.org/learn-to-build-a-gui-for-these-10-ultimate-python-ai-libraries/</a:t>
            </a:r>
            <a:endParaRPr lang="en-US" dirty="0"/>
          </a:p>
          <a:p>
            <a:r>
              <a:rPr lang="en-US" dirty="0"/>
              <a:t>Introduction to Python GUI Development with Delphi for Python - Part 1: Delphi VCL for Python                                     </a:t>
            </a:r>
            <a:r>
              <a:rPr lang="en-US" dirty="0">
                <a:hlinkClick r:id="rId3"/>
              </a:rPr>
              <a:t>https://www.youtube.com/watch?v=m0r80fxZWPI</a:t>
            </a:r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for Delphi with the Python Data Sciences Libraries - Webinar Replay </a:t>
            </a:r>
            <a:r>
              <a:rPr lang="en-US" dirty="0">
                <a:hlinkClick r:id="rId4"/>
              </a:rPr>
              <a:t>https://www.youtube.com/watch?v=IJB-Hx_Gi1M&amp;t=371s</a:t>
            </a:r>
            <a:endParaRPr lang="en-US" dirty="0"/>
          </a:p>
          <a:p>
            <a:r>
              <a:rPr lang="en-US" dirty="0"/>
              <a:t>Getting Started with Python4Delphi </a:t>
            </a:r>
            <a:r>
              <a:rPr lang="en-US" dirty="0">
                <a:hlinkClick r:id="rId5"/>
              </a:rPr>
              <a:t>https://www.youtube.com/watch?v=hjY6lBgrHhM&amp;t=10s</a:t>
            </a:r>
            <a:endParaRPr lang="en-US" dirty="0"/>
          </a:p>
          <a:p>
            <a:r>
              <a:rPr lang="en-US" dirty="0"/>
              <a:t>Python4Delphi Demos </a:t>
            </a:r>
            <a:r>
              <a:rPr lang="en-US" dirty="0">
                <a:hlinkClick r:id="rId6"/>
              </a:rPr>
              <a:t>https://github.com/pyscripter/python4delphi/tree/master/Demos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04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r="6812"/>
          <a:stretch/>
        </p:blipFill>
        <p:spPr>
          <a:xfrm>
            <a:off x="0" y="0"/>
            <a:ext cx="18288000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726" y="369925"/>
            <a:ext cx="9009151" cy="954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200" y="537599"/>
            <a:ext cx="3693600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634500" y="1931050"/>
            <a:ext cx="11543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800" b="1">
                <a:solidFill>
                  <a:schemeClr val="lt1"/>
                </a:solidFill>
              </a:rPr>
              <a:t>Thank you!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 rotWithShape="1">
          <a:blip r:embed="rId6">
            <a:alphaModFix/>
          </a:blip>
          <a:srcRect t="16663" b="19711"/>
          <a:stretch/>
        </p:blipFill>
        <p:spPr>
          <a:xfrm>
            <a:off x="0" y="9101650"/>
            <a:ext cx="18288000" cy="11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825200" y="7944831"/>
            <a:ext cx="7606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 err="1">
                <a:solidFill>
                  <a:schemeClr val="lt1"/>
                </a:solidFill>
              </a:rPr>
              <a:t>Get</a:t>
            </a:r>
            <a:r>
              <a:rPr lang="es-419" sz="2000" dirty="0">
                <a:solidFill>
                  <a:schemeClr val="lt1"/>
                </a:solidFill>
              </a:rPr>
              <a:t> </a:t>
            </a:r>
            <a:r>
              <a:rPr lang="es-419" sz="2000" dirty="0" err="1">
                <a:solidFill>
                  <a:schemeClr val="lt1"/>
                </a:solidFill>
              </a:rPr>
              <a:t>the</a:t>
            </a:r>
            <a:r>
              <a:rPr lang="es-419" sz="2000" dirty="0">
                <a:solidFill>
                  <a:schemeClr val="lt1"/>
                </a:solidFill>
              </a:rPr>
              <a:t> </a:t>
            </a:r>
            <a:r>
              <a:rPr lang="es-419" sz="2000" dirty="0" err="1">
                <a:solidFill>
                  <a:schemeClr val="lt1"/>
                </a:solidFill>
              </a:rPr>
              <a:t>code</a:t>
            </a:r>
            <a:r>
              <a:rPr lang="es-419" sz="2000" dirty="0">
                <a:solidFill>
                  <a:schemeClr val="lt1"/>
                </a:solidFill>
              </a:rPr>
              <a:t>: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github.com/Embarcadero/CodingBootCamp2022</a:t>
            </a:r>
            <a:endParaRPr sz="20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703188-7A9B-EB41-4C6C-28AA142B69BB}"/>
              </a:ext>
            </a:extLst>
          </p:cNvPr>
          <p:cNvGrpSpPr/>
          <p:nvPr/>
        </p:nvGrpSpPr>
        <p:grpSpPr>
          <a:xfrm>
            <a:off x="1364723" y="3786631"/>
            <a:ext cx="4731277" cy="2713736"/>
            <a:chOff x="848250" y="3722030"/>
            <a:chExt cx="3023338" cy="1450050"/>
          </a:xfrm>
        </p:grpSpPr>
        <p:pic>
          <p:nvPicPr>
            <p:cNvPr id="3" name="Google Shape;164;p23">
              <a:extLst>
                <a:ext uri="{FF2B5EF4-FFF2-40B4-BE49-F238E27FC236}">
                  <a16:creationId xmlns:a16="http://schemas.microsoft.com/office/drawing/2014/main" id="{22892918-3899-8A18-34AA-DF9A04B931E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8250" y="3722030"/>
              <a:ext cx="1450059" cy="145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59;p23">
              <a:extLst>
                <a:ext uri="{FF2B5EF4-FFF2-40B4-BE49-F238E27FC236}">
                  <a16:creationId xmlns:a16="http://schemas.microsoft.com/office/drawing/2014/main" id="{B9260848-B0EB-219F-12FD-D488C2D85D47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21529" y="3722030"/>
              <a:ext cx="1450059" cy="145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Delphi’s DNA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2167042"/>
            <a:ext cx="17041200" cy="697600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3500" b="1" dirty="0"/>
              <a:t> Developer productivity </a:t>
            </a:r>
            <a:r>
              <a:rPr lang="en-US" sz="3500" dirty="0"/>
              <a:t>– The main goal is getting things done quickly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Maintainability</a:t>
            </a:r>
            <a:r>
              <a:rPr lang="en-US" sz="3500" dirty="0"/>
              <a:t> – Code is easy to read and understand with good encapsulation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Fast compiled native apps </a:t>
            </a:r>
            <a:r>
              <a:rPr lang="en-US" sz="3500" dirty="0"/>
              <a:t>– Compiles fast, and native applications run fast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Database access </a:t>
            </a:r>
            <a:r>
              <a:rPr lang="en-US" sz="3500" dirty="0"/>
              <a:t>– Always includes a rich set of database access components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Platform API access </a:t>
            </a:r>
            <a:r>
              <a:rPr lang="en-US" sz="3500" dirty="0"/>
              <a:t>– You don’t need to call platform APIs, but can if you want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Property-Method-Event</a:t>
            </a:r>
            <a:r>
              <a:rPr lang="en-US" sz="3500" dirty="0"/>
              <a:t> – General model for working with components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Visual designers </a:t>
            </a:r>
            <a:r>
              <a:rPr lang="en-US" sz="3500" dirty="0"/>
              <a:t>– WYSIWYG with drag and drop interface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Reliable applications </a:t>
            </a:r>
            <a:r>
              <a:rPr lang="en-US" sz="3500" dirty="0"/>
              <a:t>– Exception handling and component owner model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Backwards compatibility </a:t>
            </a:r>
            <a:r>
              <a:rPr lang="en-US" sz="3500" dirty="0"/>
              <a:t>– Even with all the updates most code is compatible</a:t>
            </a:r>
          </a:p>
          <a:p>
            <a:pPr>
              <a:buFont typeface="+mj-lt"/>
              <a:buAutoNum type="arabicPeriod"/>
            </a:pPr>
            <a:r>
              <a:rPr lang="en-US" sz="3500" b="1" dirty="0"/>
              <a:t> Rich component ecosystem </a:t>
            </a:r>
            <a:r>
              <a:rPr lang="en-US" sz="3500" dirty="0"/>
              <a:t>– There is usually a component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69802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Zen of Python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0" y="1963842"/>
            <a:ext cx="9779000" cy="697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/>
              <a:t>1. Beautiful is better than ugly.</a:t>
            </a:r>
          </a:p>
          <a:p>
            <a:pPr marL="0" indent="0">
              <a:buNone/>
            </a:pPr>
            <a:r>
              <a:rPr lang="en-US" sz="2900" dirty="0"/>
              <a:t>2. Explicit is better than implicit.</a:t>
            </a:r>
          </a:p>
          <a:p>
            <a:pPr marL="0" indent="0">
              <a:buNone/>
            </a:pPr>
            <a:r>
              <a:rPr lang="en-US" sz="2900" dirty="0"/>
              <a:t>3. Simple is better than complex.</a:t>
            </a:r>
          </a:p>
          <a:p>
            <a:pPr marL="0" indent="0">
              <a:buNone/>
            </a:pPr>
            <a:r>
              <a:rPr lang="en-US" sz="2900" dirty="0"/>
              <a:t>4. Complex is better than complicated.</a:t>
            </a:r>
          </a:p>
          <a:p>
            <a:pPr marL="0" indent="0">
              <a:buNone/>
            </a:pPr>
            <a:r>
              <a:rPr lang="en-US" sz="2900" dirty="0"/>
              <a:t>5. Flat is better than nested.</a:t>
            </a:r>
          </a:p>
          <a:p>
            <a:pPr marL="0" indent="0">
              <a:buNone/>
            </a:pPr>
            <a:r>
              <a:rPr lang="en-US" sz="2900" dirty="0"/>
              <a:t>6. Sparse is better than dense.</a:t>
            </a:r>
          </a:p>
          <a:p>
            <a:pPr marL="0" indent="0">
              <a:buNone/>
            </a:pPr>
            <a:r>
              <a:rPr lang="en-US" sz="2900" dirty="0"/>
              <a:t>7. Readability counts.</a:t>
            </a:r>
          </a:p>
          <a:p>
            <a:pPr marL="0" indent="0">
              <a:buNone/>
            </a:pPr>
            <a:r>
              <a:rPr lang="en-US" sz="2900" dirty="0"/>
              <a:t>8. Special cases aren't special enough to break the rules.</a:t>
            </a:r>
          </a:p>
          <a:p>
            <a:pPr marL="0" indent="0">
              <a:buNone/>
            </a:pPr>
            <a:r>
              <a:rPr lang="en-US" sz="2900" dirty="0"/>
              <a:t>9. Although practicality beats purity.</a:t>
            </a:r>
          </a:p>
          <a:p>
            <a:pPr marL="0" indent="0">
              <a:buNone/>
            </a:pPr>
            <a:r>
              <a:rPr lang="en-US" sz="2900" dirty="0"/>
              <a:t>10. Errors should never pass silently.</a:t>
            </a:r>
          </a:p>
          <a:p>
            <a:pPr marL="0" indent="0">
              <a:buNone/>
            </a:pPr>
            <a:r>
              <a:rPr lang="en-US" sz="2900" dirty="0"/>
              <a:t>11. Unless explicitly silenced.</a:t>
            </a:r>
          </a:p>
          <a:p>
            <a:pPr marL="0" indent="0">
              <a:buNone/>
            </a:pPr>
            <a:r>
              <a:rPr lang="en-US" sz="2900" dirty="0"/>
              <a:t>12. In the face of ambiguity, refuse the temptation to guess.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A9CF27-1D90-99C7-BC80-0D2367E7F205}"/>
              </a:ext>
            </a:extLst>
          </p:cNvPr>
          <p:cNvSpPr txBox="1">
            <a:spLocks/>
          </p:cNvSpPr>
          <p:nvPr/>
        </p:nvSpPr>
        <p:spPr>
          <a:xfrm>
            <a:off x="9779000" y="1963842"/>
            <a:ext cx="8483600" cy="6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■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900" dirty="0"/>
              <a:t>13. There should be one-- and preferably only one --obvious way to do it.</a:t>
            </a:r>
          </a:p>
          <a:p>
            <a:pPr marL="0" indent="0">
              <a:buNone/>
            </a:pPr>
            <a:r>
              <a:rPr lang="en-US" sz="2900" dirty="0"/>
              <a:t>14. Although that way may not be obvious at first unless you're Dutch.</a:t>
            </a:r>
          </a:p>
          <a:p>
            <a:pPr marL="0" indent="0">
              <a:buNone/>
            </a:pPr>
            <a:r>
              <a:rPr lang="en-US" sz="2900" dirty="0"/>
              <a:t>15. Now is better than never.</a:t>
            </a:r>
          </a:p>
          <a:p>
            <a:pPr marL="0" indent="0">
              <a:buNone/>
            </a:pPr>
            <a:r>
              <a:rPr lang="en-US" sz="2900" dirty="0"/>
              <a:t>16. Although never is often better than *right* now.</a:t>
            </a:r>
          </a:p>
          <a:p>
            <a:pPr marL="0" indent="0">
              <a:buNone/>
            </a:pPr>
            <a:r>
              <a:rPr lang="en-US" sz="2900" dirty="0"/>
              <a:t>17. If the implementation is hard to explain, it's a bad idea.</a:t>
            </a:r>
          </a:p>
          <a:p>
            <a:pPr marL="0" indent="0">
              <a:buNone/>
            </a:pPr>
            <a:r>
              <a:rPr lang="en-US" sz="2900" dirty="0"/>
              <a:t>18. If the implementation is easy to explain, it may be a good idea.</a:t>
            </a:r>
          </a:p>
          <a:p>
            <a:pPr marL="0" indent="0">
              <a:buNone/>
            </a:pPr>
            <a:r>
              <a:rPr lang="en-US" sz="2900" dirty="0"/>
              <a:t>19. Namespaces are one honking great idea 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326717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Python4Delphi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00" y="2167042"/>
            <a:ext cx="11384116" cy="6976000"/>
          </a:xfrm>
        </p:spPr>
        <p:txBody>
          <a:bodyPr>
            <a:noAutofit/>
          </a:bodyPr>
          <a:lstStyle/>
          <a:p>
            <a:r>
              <a:rPr lang="en-US" sz="4200" dirty="0"/>
              <a:t>Set of components that wrap up the Python DLL into Delphi and Lazarus (FPC).</a:t>
            </a:r>
          </a:p>
          <a:p>
            <a:r>
              <a:rPr lang="en-US" sz="4200" dirty="0"/>
              <a:t>Delphi developers: </a:t>
            </a:r>
          </a:p>
          <a:p>
            <a:pPr lvl="1"/>
            <a:r>
              <a:rPr lang="en-US" sz="3400" dirty="0"/>
              <a:t>Execute Python scripts, </a:t>
            </a:r>
          </a:p>
          <a:p>
            <a:pPr lvl="1"/>
            <a:r>
              <a:rPr lang="en-US" sz="3400" dirty="0"/>
              <a:t>Create new Python modules and new Python types.</a:t>
            </a:r>
          </a:p>
          <a:p>
            <a:r>
              <a:rPr lang="en-US" sz="4200" dirty="0"/>
              <a:t>Python developers: </a:t>
            </a:r>
          </a:p>
          <a:p>
            <a:pPr lvl="1"/>
            <a:r>
              <a:rPr lang="en-US" sz="3400" dirty="0"/>
              <a:t>Delphi’s award-winning VCL functionalities for Windows</a:t>
            </a:r>
          </a:p>
          <a:p>
            <a:pPr lvl="1"/>
            <a:r>
              <a:rPr lang="en-US" sz="3400" dirty="0"/>
              <a:t>Modern GUI with Windows 10 looks and responsive controls for Python applications.</a:t>
            </a:r>
            <a:endParaRPr lang="en-ID" sz="3400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DC6D8DA-9831-850E-11F6-662D7857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905" y="2798544"/>
            <a:ext cx="4440154" cy="53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8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Prerequisites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183" y="2080149"/>
            <a:ext cx="11047232" cy="6976000"/>
          </a:xfrm>
        </p:spPr>
        <p:txBody>
          <a:bodyPr>
            <a:noAutofit/>
          </a:bodyPr>
          <a:lstStyle/>
          <a:p>
            <a:r>
              <a:rPr lang="en-US" sz="3300" dirty="0"/>
              <a:t>Beginner to intermediate knowledge in programming (especially in Delphi &amp; Python) would help you a lot</a:t>
            </a:r>
          </a:p>
          <a:p>
            <a:r>
              <a:rPr lang="en-US" sz="3300" dirty="0"/>
              <a:t>RAD Studio installed </a:t>
            </a:r>
            <a:r>
              <a:rPr lang="en-US" sz="3300" dirty="0">
                <a:hlinkClick r:id="rId2"/>
              </a:rPr>
              <a:t>https://www.embarcadero.com/products/rad-studio/start-for-free</a:t>
            </a:r>
            <a:endParaRPr lang="en-US" sz="3300" dirty="0"/>
          </a:p>
          <a:p>
            <a:r>
              <a:rPr lang="en-US" sz="3300" dirty="0"/>
              <a:t>Python installed</a:t>
            </a:r>
          </a:p>
          <a:p>
            <a:r>
              <a:rPr lang="en-US" sz="3300" dirty="0"/>
              <a:t>Python4Delphi installed </a:t>
            </a:r>
            <a:r>
              <a:rPr lang="en-US" sz="3300" dirty="0">
                <a:hlinkClick r:id="rId3"/>
              </a:rPr>
              <a:t>https://www.youtube.com/watch?v=hjY6lBgrHhM</a:t>
            </a:r>
            <a:endParaRPr lang="en-US" sz="3300" dirty="0"/>
          </a:p>
          <a:p>
            <a:r>
              <a:rPr lang="en-ID" sz="3300" dirty="0"/>
              <a:t>Installation of the following Python libraries:</a:t>
            </a:r>
          </a:p>
          <a:p>
            <a:pPr lvl="1"/>
            <a:r>
              <a:rPr lang="en-ID" sz="3000" dirty="0"/>
              <a:t>Scrapy, Matplotlib, </a:t>
            </a:r>
            <a:r>
              <a:rPr lang="en-ID" sz="3000" dirty="0" err="1"/>
              <a:t>Fastai</a:t>
            </a:r>
            <a:r>
              <a:rPr lang="en-ID" sz="3000" dirty="0"/>
              <a:t>, scikit-learn, </a:t>
            </a:r>
            <a:r>
              <a:rPr lang="en-ID" sz="3000" dirty="0" err="1"/>
              <a:t>NetworkX</a:t>
            </a:r>
            <a:r>
              <a:rPr lang="en-ID" sz="3000" dirty="0"/>
              <a:t>, and Pandas</a:t>
            </a:r>
          </a:p>
        </p:txBody>
      </p:sp>
      <p:pic>
        <p:nvPicPr>
          <p:cNvPr id="7" name="Google Shape;188;p24">
            <a:extLst>
              <a:ext uri="{FF2B5EF4-FFF2-40B4-BE49-F238E27FC236}">
                <a16:creationId xmlns:a16="http://schemas.microsoft.com/office/drawing/2014/main" id="{F252275B-C25A-E27A-6902-97F067B45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9" r="49"/>
          <a:stretch/>
        </p:blipFill>
        <p:spPr>
          <a:xfrm>
            <a:off x="11309415" y="2293568"/>
            <a:ext cx="6716402" cy="6549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35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F477-5F62-638D-38AB-E78EFCD7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Prerequisites – Python Libraries</a:t>
            </a:r>
            <a:endParaRPr lang="en-ID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0E21B-F480-2176-32BA-228FA5482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675" y="2293568"/>
            <a:ext cx="13192124" cy="6976000"/>
          </a:xfrm>
        </p:spPr>
        <p:txBody>
          <a:bodyPr>
            <a:noAutofit/>
          </a:bodyPr>
          <a:lstStyle/>
          <a:p>
            <a:r>
              <a:rPr lang="en-US" sz="4000" dirty="0"/>
              <a:t>Recommended practice - Using Anaconda distribution: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-forge scrapy</a:t>
            </a:r>
          </a:p>
          <a:p>
            <a:pPr marL="0" indent="0">
              <a:buNone/>
            </a:pP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-forge matplotlib</a:t>
            </a:r>
          </a:p>
          <a:p>
            <a:pPr marL="0" indent="0">
              <a:buNone/>
            </a:pP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pytorch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-c anaconda -c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-forge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anaconda</a:t>
            </a:r>
          </a:p>
          <a:p>
            <a:pPr marL="0" indent="0">
              <a:buNone/>
            </a:pP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anaconda scikit-learn</a:t>
            </a:r>
          </a:p>
          <a:p>
            <a:pPr marL="0" indent="0">
              <a:buNone/>
            </a:pP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anaconda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networkx</a:t>
            </a: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D" sz="3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E84F62-7A5D-1A8D-BD7D-760B9C8FEAC1}"/>
              </a:ext>
            </a:extLst>
          </p:cNvPr>
          <p:cNvGrpSpPr/>
          <p:nvPr/>
        </p:nvGrpSpPr>
        <p:grpSpPr>
          <a:xfrm>
            <a:off x="13542377" y="2101850"/>
            <a:ext cx="4424948" cy="6885289"/>
            <a:chOff x="13766800" y="2101850"/>
            <a:chExt cx="4424948" cy="6885289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A535A09D-09F3-675B-780A-23130555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00275" y="2101850"/>
              <a:ext cx="3067050" cy="952500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84557765-A659-04F7-A788-D2634AB4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66800" y="3113646"/>
              <a:ext cx="4424947" cy="1061987"/>
            </a:xfrm>
            <a:prstGeom prst="rect">
              <a:avLst/>
            </a:prstGeom>
          </p:spPr>
        </p:pic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5EADAE81-DEC6-397E-1AF3-7D13D8B5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66800" y="4273029"/>
              <a:ext cx="4424948" cy="1585606"/>
            </a:xfrm>
            <a:prstGeom prst="rect">
              <a:avLst/>
            </a:prstGeom>
          </p:spPr>
        </p:pic>
        <p:pic>
          <p:nvPicPr>
            <p:cNvPr id="12" name="Picture 1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1B3DEC6-7BF9-F405-DE87-1FE71A4A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43747" y="6001694"/>
              <a:ext cx="3048000" cy="1643063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389639AC-B049-AE78-7266-D82B3E87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43747" y="7753651"/>
              <a:ext cx="3048000" cy="1233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3320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11916</TotalTime>
  <Words>2331</Words>
  <Application>Microsoft Office PowerPoint</Application>
  <PresentationFormat>Custom</PresentationFormat>
  <Paragraphs>286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Roboto Medium</vt:lpstr>
      <vt:lpstr>Courier New</vt:lpstr>
      <vt:lpstr>Consolas</vt:lpstr>
      <vt:lpstr>Arial</vt:lpstr>
      <vt:lpstr>Simple Light</vt:lpstr>
      <vt:lpstr>PowerPoint Presentation</vt:lpstr>
      <vt:lpstr>Who is this Session for?</vt:lpstr>
      <vt:lpstr>Goal of this Session</vt:lpstr>
      <vt:lpstr>Agenda</vt:lpstr>
      <vt:lpstr>Delphi’s DNA</vt:lpstr>
      <vt:lpstr>The Zen of Python</vt:lpstr>
      <vt:lpstr>What is Python4Delphi</vt:lpstr>
      <vt:lpstr>Prerequisites</vt:lpstr>
      <vt:lpstr>Prerequisites – Python Libraries</vt:lpstr>
      <vt:lpstr>Main Idea</vt:lpstr>
      <vt:lpstr>Demo 01: Scrapy4D</vt:lpstr>
      <vt:lpstr>                      Demo</vt:lpstr>
      <vt:lpstr>                      Demo</vt:lpstr>
      <vt:lpstr>                      Demo</vt:lpstr>
      <vt:lpstr>                      Demo</vt:lpstr>
      <vt:lpstr>                      Demo</vt:lpstr>
      <vt:lpstr>                      Demo</vt:lpstr>
      <vt:lpstr>                      Demo</vt:lpstr>
      <vt:lpstr>PowerPoint Presentation</vt:lpstr>
      <vt:lpstr>                           Demo</vt:lpstr>
      <vt:lpstr>                           Demo</vt:lpstr>
      <vt:lpstr>                           Demo</vt:lpstr>
      <vt:lpstr>                           Demo</vt:lpstr>
      <vt:lpstr>                      Demo</vt:lpstr>
      <vt:lpstr>                      Demo</vt:lpstr>
      <vt:lpstr>                  Demo</vt:lpstr>
      <vt:lpstr>                  Demo</vt:lpstr>
      <vt:lpstr>                               Demo</vt:lpstr>
      <vt:lpstr>                               Demo</vt:lpstr>
      <vt:lpstr>                                                        Demo</vt:lpstr>
      <vt:lpstr>Demo 03: Pandas4D</vt:lpstr>
      <vt:lpstr>                   Demo</vt:lpstr>
      <vt:lpstr>                   Demo</vt:lpstr>
      <vt:lpstr>                   Demo</vt:lpstr>
      <vt:lpstr>                   Demo</vt:lpstr>
      <vt:lpstr>                   Demo</vt:lpstr>
      <vt:lpstr>Further Readings</vt:lpstr>
      <vt:lpstr>Further Readings</vt:lpstr>
      <vt:lpstr>Further Readings</vt:lpstr>
      <vt:lpstr>Further Readings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Libraries from Delphi</dc:title>
  <dc:creator>ASUS</dc:creator>
  <cp:lastModifiedBy>Muhammad Azizul Hakim</cp:lastModifiedBy>
  <cp:revision>30</cp:revision>
  <dcterms:modified xsi:type="dcterms:W3CDTF">2022-08-23T03:32:18Z</dcterms:modified>
</cp:coreProperties>
</file>